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64" r:id="rId3"/>
    <p:sldId id="281" r:id="rId4"/>
    <p:sldId id="284" r:id="rId5"/>
    <p:sldId id="278" r:id="rId6"/>
    <p:sldId id="257" r:id="rId7"/>
    <p:sldId id="270" r:id="rId8"/>
    <p:sldId id="269" r:id="rId9"/>
    <p:sldId id="279" r:id="rId10"/>
    <p:sldId id="259" r:id="rId11"/>
    <p:sldId id="271" r:id="rId12"/>
    <p:sldId id="280" r:id="rId13"/>
    <p:sldId id="260" r:id="rId14"/>
    <p:sldId id="273" r:id="rId15"/>
    <p:sldId id="274" r:id="rId16"/>
    <p:sldId id="276" r:id="rId17"/>
    <p:sldId id="263" r:id="rId18"/>
    <p:sldId id="282" r:id="rId19"/>
    <p:sldId id="283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7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_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_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_4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____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실적정리!$B$5</c:f>
              <c:strCache>
                <c:ptCount val="1"/>
                <c:pt idx="0">
                  <c:v>순간정지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실적정리!$C$5:$M$5</c:f>
              <c:numCache>
                <c:formatCode>0.0%</c:formatCode>
                <c:ptCount val="11"/>
                <c:pt idx="0">
                  <c:v>6.4703273641654235E-2</c:v>
                </c:pt>
                <c:pt idx="1">
                  <c:v>4.8346746571619602E-2</c:v>
                </c:pt>
                <c:pt idx="2">
                  <c:v>7.3289122494112957E-2</c:v>
                </c:pt>
                <c:pt idx="3">
                  <c:v>7.198874673838998E-2</c:v>
                </c:pt>
                <c:pt idx="4">
                  <c:v>9.6045666912879649E-2</c:v>
                </c:pt>
                <c:pt idx="5">
                  <c:v>5.2198597226781523E-2</c:v>
                </c:pt>
                <c:pt idx="6">
                  <c:v>4.7046447699577797E-2</c:v>
                </c:pt>
                <c:pt idx="7">
                  <c:v>4.9454181182468207E-2</c:v>
                </c:pt>
                <c:pt idx="8">
                  <c:v>6.9154832208167108E-2</c:v>
                </c:pt>
                <c:pt idx="9">
                  <c:v>5.7905558337538812E-2</c:v>
                </c:pt>
                <c:pt idx="10">
                  <c:v>8.1519689890106564E-2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4B1-4025-A9C6-6AFE18DF0FD2}"/>
            </c:ext>
          </c:extLst>
        </c:ser>
        <c:ser>
          <c:idx val="2"/>
          <c:order val="2"/>
          <c:tx>
            <c:strRef>
              <c:f>실적정리!$B$6</c:f>
              <c:strCache>
                <c:ptCount val="1"/>
                <c:pt idx="0">
                  <c:v>설비고장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실적정리!$C$6:$M$6</c:f>
              <c:numCache>
                <c:formatCode>0.0%</c:formatCode>
                <c:ptCount val="11"/>
                <c:pt idx="0">
                  <c:v>4.801376893807837E-2</c:v>
                </c:pt>
                <c:pt idx="1">
                  <c:v>4.045654905353354E-2</c:v>
                </c:pt>
                <c:pt idx="2">
                  <c:v>4.2171476955562753E-2</c:v>
                </c:pt>
                <c:pt idx="3">
                  <c:v>6.3127533803500058E-2</c:v>
                </c:pt>
                <c:pt idx="4">
                  <c:v>4.8846630542780177E-2</c:v>
                </c:pt>
                <c:pt idx="5">
                  <c:v>4.573617329641036E-2</c:v>
                </c:pt>
                <c:pt idx="6">
                  <c:v>3.87509073036943E-2</c:v>
                </c:pt>
                <c:pt idx="7">
                  <c:v>3.2809840854440421E-2</c:v>
                </c:pt>
                <c:pt idx="8">
                  <c:v>6.6616396069467676E-2</c:v>
                </c:pt>
                <c:pt idx="9">
                  <c:v>4.2896437484938051E-2</c:v>
                </c:pt>
                <c:pt idx="10">
                  <c:v>6.0723903121618655E-2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34B1-4025-A9C6-6AFE18DF0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1918015088"/>
        <c:axId val="1918016720"/>
      </c:barChart>
      <c:lineChart>
        <c:grouping val="standard"/>
        <c:varyColors val="0"/>
        <c:ser>
          <c:idx val="0"/>
          <c:order val="0"/>
          <c:tx>
            <c:strRef>
              <c:f>실적정리!$B$4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실적정리!$C$3:$M$3</c:f>
              <c:strCache>
                <c:ptCount val="11"/>
                <c:pt idx="0">
                  <c:v>21년 누적</c:v>
                </c:pt>
                <c:pt idx="1">
                  <c:v>VSMDA</c:v>
                </c:pt>
                <c:pt idx="2">
                  <c:v>VSMDB</c:v>
                </c:pt>
                <c:pt idx="3">
                  <c:v>VSMDC</c:v>
                </c:pt>
                <c:pt idx="4">
                  <c:v>VSMDD</c:v>
                </c:pt>
                <c:pt idx="5">
                  <c:v>VSMDE</c:v>
                </c:pt>
                <c:pt idx="6">
                  <c:v>VSMDF</c:v>
                </c:pt>
                <c:pt idx="7">
                  <c:v>VSMDG</c:v>
                </c:pt>
                <c:pt idx="8">
                  <c:v>VSMDH</c:v>
                </c:pt>
                <c:pt idx="9">
                  <c:v>VSMDI</c:v>
                </c:pt>
                <c:pt idx="10">
                  <c:v>VSMDJ</c:v>
                </c:pt>
              </c:strCache>
            </c:strRef>
          </c:cat>
          <c:val>
            <c:numRef>
              <c:f>실적정리!$C$4:$M$4</c:f>
              <c:numCache>
                <c:formatCode>0.0%</c:formatCode>
                <c:ptCount val="11"/>
                <c:pt idx="0">
                  <c:v>0.88728295742026753</c:v>
                </c:pt>
                <c:pt idx="1">
                  <c:v>0.91119670437484679</c:v>
                </c:pt>
                <c:pt idx="2">
                  <c:v>0.88453940055032432</c:v>
                </c:pt>
                <c:pt idx="3">
                  <c:v>0.86488371945811016</c:v>
                </c:pt>
                <c:pt idx="4">
                  <c:v>0.85510770254434021</c:v>
                </c:pt>
                <c:pt idx="5">
                  <c:v>0.90206522947680812</c:v>
                </c:pt>
                <c:pt idx="6">
                  <c:v>0.91420264499672799</c:v>
                </c:pt>
                <c:pt idx="7">
                  <c:v>0.91773597796309148</c:v>
                </c:pt>
                <c:pt idx="8">
                  <c:v>0.86422877172236534</c:v>
                </c:pt>
                <c:pt idx="9">
                  <c:v>0.89919800417752327</c:v>
                </c:pt>
                <c:pt idx="10">
                  <c:v>0.85775640698827471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4B1-4025-A9C6-6AFE18DF0F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8029232"/>
        <c:axId val="1918014544"/>
      </c:lineChart>
      <c:catAx>
        <c:axId val="1918029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8014544"/>
        <c:crosses val="autoZero"/>
        <c:auto val="1"/>
        <c:lblAlgn val="ctr"/>
        <c:lblOffset val="100"/>
        <c:noMultiLvlLbl val="0"/>
      </c:catAx>
      <c:valAx>
        <c:axId val="1918014544"/>
        <c:scaling>
          <c:orientation val="minMax"/>
          <c:max val="1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8029232"/>
        <c:crosses val="autoZero"/>
        <c:crossBetween val="between"/>
      </c:valAx>
      <c:valAx>
        <c:axId val="1918016720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8015088"/>
        <c:crosses val="max"/>
        <c:crossBetween val="between"/>
      </c:valAx>
      <c:catAx>
        <c:axId val="1918015088"/>
        <c:scaling>
          <c:orientation val="minMax"/>
        </c:scaling>
        <c:delete val="1"/>
        <c:axPos val="b"/>
        <c:majorTickMark val="out"/>
        <c:minorTickMark val="none"/>
        <c:tickLblPos val="nextTo"/>
        <c:crossAx val="19180167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실적정리!$B$10</c:f>
              <c:strCache>
                <c:ptCount val="1"/>
                <c:pt idx="0">
                  <c:v>순간정지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Lit>
              <c:ptCount val="6"/>
              <c:pt idx="0">
                <c:v>1</c:v>
              </c:pt>
              <c:pt idx="1">
                <c:v>2</c:v>
              </c:pt>
              <c:pt idx="2">
                <c:v>3</c:v>
              </c:pt>
              <c:pt idx="3">
                <c:v>4</c:v>
              </c:pt>
              <c:pt idx="4">
                <c:v>5</c:v>
              </c:pt>
              <c:pt idx="5">
                <c:v>6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실적정리!$C$10:$J$10</c:f>
              <c:numCache>
                <c:formatCode>0.0%</c:formatCode>
                <c:ptCount val="6"/>
                <c:pt idx="0">
                  <c:v>0.10244873647142037</c:v>
                </c:pt>
                <c:pt idx="1">
                  <c:v>0.12352812894983449</c:v>
                </c:pt>
                <c:pt idx="2">
                  <c:v>0.108050938626365</c:v>
                </c:pt>
                <c:pt idx="3">
                  <c:v>0.14281246385600008</c:v>
                </c:pt>
                <c:pt idx="4">
                  <c:v>0.10300792527610968</c:v>
                </c:pt>
                <c:pt idx="5">
                  <c:v>4.4864653320202987E-2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132-424A-94F8-82C2F43B4384}"/>
            </c:ext>
          </c:extLst>
        </c:ser>
        <c:ser>
          <c:idx val="2"/>
          <c:order val="2"/>
          <c:tx>
            <c:strRef>
              <c:f>실적정리!$B$11</c:f>
              <c:strCache>
                <c:ptCount val="1"/>
                <c:pt idx="0">
                  <c:v>설비고장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Lit>
              <c:ptCount val="6"/>
              <c:pt idx="0">
                <c:v>100.0%</c:v>
              </c:pt>
              <c:pt idx="1">
                <c:v>200.0%</c:v>
              </c:pt>
              <c:pt idx="2">
                <c:v>300.0%</c:v>
              </c:pt>
              <c:pt idx="3">
                <c:v>400.0%</c:v>
              </c:pt>
              <c:pt idx="4">
                <c:v>500.0%</c:v>
              </c:pt>
              <c:pt idx="5">
                <c:v>600.0%</c:v>
              </c:pt>
              <c:extLst>
                <c:ext xmlns:c15="http://schemas.microsoft.com/office/drawing/2012/chart" uri="{02D57815-91ED-43cb-92C2-25804820EDAC}">
                  <c15:autoCat val="1"/>
                </c:ext>
              </c:extLst>
            </c:strLit>
          </c:cat>
          <c:val>
            <c:numRef>
              <c:f>실적정리!$C$11:$J$11</c:f>
              <c:numCache>
                <c:formatCode>0.0%</c:formatCode>
                <c:ptCount val="6"/>
                <c:pt idx="0">
                  <c:v>8.6121395011965834E-2</c:v>
                </c:pt>
                <c:pt idx="1">
                  <c:v>9.9545315616502233E-2</c:v>
                </c:pt>
                <c:pt idx="2">
                  <c:v>0.1282305414266515</c:v>
                </c:pt>
                <c:pt idx="3">
                  <c:v>9.9699120425215171E-2</c:v>
                </c:pt>
                <c:pt idx="4">
                  <c:v>7.9296619770655122E-2</c:v>
                </c:pt>
                <c:pt idx="5">
                  <c:v>3.8259708596969873E-2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132-424A-94F8-82C2F43B43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029893040"/>
        <c:axId val="2029897936"/>
      </c:barChart>
      <c:lineChart>
        <c:grouping val="standard"/>
        <c:varyColors val="0"/>
        <c:ser>
          <c:idx val="0"/>
          <c:order val="0"/>
          <c:tx>
            <c:strRef>
              <c:f>실적정리!$B$9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실적정리!$C$8:$J$8</c:f>
              <c:strCache>
                <c:ptCount val="6"/>
                <c:pt idx="0">
                  <c:v>21년 누적</c:v>
                </c:pt>
                <c:pt idx="1">
                  <c:v>VAA01</c:v>
                </c:pt>
                <c:pt idx="2">
                  <c:v>VAA02</c:v>
                </c:pt>
                <c:pt idx="3">
                  <c:v>VAA03</c:v>
                </c:pt>
                <c:pt idx="4">
                  <c:v>VAA04</c:v>
                </c:pt>
                <c:pt idx="5">
                  <c:v>VAA05</c:v>
                </c:pt>
              </c:strCache>
            </c:strRef>
          </c:cat>
          <c:val>
            <c:numRef>
              <c:f>실적정리!$C$9:$J$9</c:f>
              <c:numCache>
                <c:formatCode>0.0%</c:formatCode>
                <c:ptCount val="6"/>
                <c:pt idx="0">
                  <c:v>0.81142986851661381</c:v>
                </c:pt>
                <c:pt idx="1">
                  <c:v>0.77692655543366318</c:v>
                </c:pt>
                <c:pt idx="2">
                  <c:v>0.76371851994698337</c:v>
                </c:pt>
                <c:pt idx="3">
                  <c:v>0.75748841571878478</c:v>
                </c:pt>
                <c:pt idx="4">
                  <c:v>0.81769545495323537</c:v>
                </c:pt>
                <c:pt idx="5">
                  <c:v>0.91687563808282724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132-424A-94F8-82C2F43B43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9894672"/>
        <c:axId val="2029898480"/>
      </c:lineChart>
      <c:catAx>
        <c:axId val="202989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898480"/>
        <c:crosses val="autoZero"/>
        <c:auto val="1"/>
        <c:lblAlgn val="ctr"/>
        <c:lblOffset val="100"/>
        <c:noMultiLvlLbl val="0"/>
      </c:catAx>
      <c:valAx>
        <c:axId val="2029898480"/>
        <c:scaling>
          <c:orientation val="minMax"/>
          <c:max val="1"/>
          <c:min val="0.1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894672"/>
        <c:crosses val="autoZero"/>
        <c:crossBetween val="between"/>
      </c:valAx>
      <c:valAx>
        <c:axId val="2029897936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893040"/>
        <c:crosses val="max"/>
        <c:crossBetween val="between"/>
      </c:valAx>
      <c:catAx>
        <c:axId val="20298930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298979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3.7271084308419959E-2"/>
          <c:y val="0"/>
          <c:w val="0.92545783138316007"/>
          <c:h val="0.650363650900378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'AXIAL-LINE'!$R$2</c:f>
              <c:strCache>
                <c:ptCount val="1"/>
                <c:pt idx="0">
                  <c:v>MOBILE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'AXIAL-LINE'!$Q$3:$Q$7</c:f>
              <c:strCache>
                <c:ptCount val="5"/>
                <c:pt idx="0">
                  <c:v>VAA01</c:v>
                </c:pt>
                <c:pt idx="1">
                  <c:v>VAA02</c:v>
                </c:pt>
                <c:pt idx="2">
                  <c:v>VAA03</c:v>
                </c:pt>
                <c:pt idx="3">
                  <c:v>VAA04</c:v>
                </c:pt>
                <c:pt idx="4">
                  <c:v>VAA05</c:v>
                </c:pt>
              </c:strCache>
            </c:strRef>
          </c:cat>
          <c:val>
            <c:numRef>
              <c:f>'AXIAL-LINE'!$R$3:$R$7</c:f>
              <c:numCache>
                <c:formatCode>0.00%</c:formatCode>
                <c:ptCount val="5"/>
                <c:pt idx="0">
                  <c:v>0.89110650199292119</c:v>
                </c:pt>
                <c:pt idx="1">
                  <c:v>0.99873916082067971</c:v>
                </c:pt>
                <c:pt idx="2">
                  <c:v>0.32569760501744854</c:v>
                </c:pt>
                <c:pt idx="3">
                  <c:v>0.17934569212312373</c:v>
                </c:pt>
                <c:pt idx="4">
                  <c:v>4.7121726235295473E-2</c:v>
                </c:pt>
              </c:numCache>
            </c:numRef>
          </c:val>
        </c:ser>
        <c:ser>
          <c:idx val="1"/>
          <c:order val="1"/>
          <c:tx>
            <c:strRef>
              <c:f>'AXIAL-LINE'!$S$2</c:f>
              <c:strCache>
                <c:ptCount val="1"/>
                <c:pt idx="0">
                  <c:v>SMPS</c:v>
                </c:pt>
              </c:strCache>
            </c:strRef>
          </c:tx>
          <c:spPr>
            <a:solidFill>
              <a:schemeClr val="accent2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2.7777777777777735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0925337632079971E-17"/>
                  <c:y val="4.166666666666662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'AXIAL-LINE'!$Q$3:$Q$7</c:f>
              <c:strCache>
                <c:ptCount val="5"/>
                <c:pt idx="0">
                  <c:v>VAA01</c:v>
                </c:pt>
                <c:pt idx="1">
                  <c:v>VAA02</c:v>
                </c:pt>
                <c:pt idx="2">
                  <c:v>VAA03</c:v>
                </c:pt>
                <c:pt idx="3">
                  <c:v>VAA04</c:v>
                </c:pt>
                <c:pt idx="4">
                  <c:v>VAA05</c:v>
                </c:pt>
              </c:strCache>
            </c:strRef>
          </c:cat>
          <c:val>
            <c:numRef>
              <c:f>'AXIAL-LINE'!$S$3:$S$7</c:f>
              <c:numCache>
                <c:formatCode>0.00%</c:formatCode>
                <c:ptCount val="5"/>
                <c:pt idx="0">
                  <c:v>2.0539533272661724E-3</c:v>
                </c:pt>
                <c:pt idx="1">
                  <c:v>1.0082308756206926E-3</c:v>
                </c:pt>
                <c:pt idx="2">
                  <c:v>0.35103581805262873</c:v>
                </c:pt>
                <c:pt idx="3">
                  <c:v>0.8080634006882419</c:v>
                </c:pt>
                <c:pt idx="4">
                  <c:v>0.94474495093003352</c:v>
                </c:pt>
              </c:numCache>
            </c:numRef>
          </c:val>
        </c:ser>
        <c:ser>
          <c:idx val="2"/>
          <c:order val="2"/>
          <c:tx>
            <c:strRef>
              <c:f>'AXIAL-LINE'!$T$2</c:f>
              <c:strCache>
                <c:ptCount val="1"/>
                <c:pt idx="0">
                  <c:v>ADAPTER</c:v>
                </c:pt>
              </c:strCache>
            </c:strRef>
          </c:tx>
          <c:spPr>
            <a:solidFill>
              <a:schemeClr val="accent3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1.1111111111111112E-2"/>
                  <c:y val="-2.777777777777777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'AXIAL-LINE'!$Q$3:$Q$7</c:f>
              <c:strCache>
                <c:ptCount val="5"/>
                <c:pt idx="0">
                  <c:v>VAA01</c:v>
                </c:pt>
                <c:pt idx="1">
                  <c:v>VAA02</c:v>
                </c:pt>
                <c:pt idx="2">
                  <c:v>VAA03</c:v>
                </c:pt>
                <c:pt idx="3">
                  <c:v>VAA04</c:v>
                </c:pt>
                <c:pt idx="4">
                  <c:v>VAA05</c:v>
                </c:pt>
              </c:strCache>
            </c:strRef>
          </c:cat>
          <c:val>
            <c:numRef>
              <c:f>'AXIAL-LINE'!$T$3:$T$7</c:f>
              <c:numCache>
                <c:formatCode>0.00%</c:formatCode>
                <c:ptCount val="5"/>
                <c:pt idx="0">
                  <c:v>0.10683954467981291</c:v>
                </c:pt>
                <c:pt idx="1">
                  <c:v>2.5260830369963622E-4</c:v>
                </c:pt>
                <c:pt idx="2">
                  <c:v>0.32326657692992278</c:v>
                </c:pt>
                <c:pt idx="3">
                  <c:v>1.2590907188634324E-2</c:v>
                </c:pt>
                <c:pt idx="4">
                  <c:v>8.1333228346710234E-3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2029895216"/>
        <c:axId val="2029900656"/>
      </c:barChart>
      <c:catAx>
        <c:axId val="2029895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900656"/>
        <c:crosses val="autoZero"/>
        <c:auto val="1"/>
        <c:lblAlgn val="ctr"/>
        <c:lblOffset val="100"/>
        <c:noMultiLvlLbl val="0"/>
      </c:catAx>
      <c:valAx>
        <c:axId val="2029900656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2029895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실적정리!$B$15</c:f>
              <c:strCache>
                <c:ptCount val="1"/>
                <c:pt idx="0">
                  <c:v>순간정지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실적정리!$C$15:$I$15</c:f>
              <c:numCache>
                <c:formatCode>0.0%</c:formatCode>
                <c:ptCount val="7"/>
                <c:pt idx="0">
                  <c:v>0.13790964144313766</c:v>
                </c:pt>
                <c:pt idx="1">
                  <c:v>0.15862245983784479</c:v>
                </c:pt>
                <c:pt idx="2">
                  <c:v>0.14718260907388181</c:v>
                </c:pt>
                <c:pt idx="3">
                  <c:v>0.16351287523647076</c:v>
                </c:pt>
                <c:pt idx="4">
                  <c:v>0.12589741338624685</c:v>
                </c:pt>
                <c:pt idx="5">
                  <c:v>0.10367297355718183</c:v>
                </c:pt>
                <c:pt idx="6">
                  <c:v>0.12970113165892372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4D3-4D04-954B-0A5F561A454C}"/>
            </c:ext>
          </c:extLst>
        </c:ser>
        <c:ser>
          <c:idx val="2"/>
          <c:order val="2"/>
          <c:tx>
            <c:strRef>
              <c:f>실적정리!$B$16</c:f>
              <c:strCache>
                <c:ptCount val="1"/>
                <c:pt idx="0">
                  <c:v>설비고장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실적정리!$C$16:$I$16</c:f>
              <c:numCache>
                <c:formatCode>0.0%</c:formatCode>
                <c:ptCount val="7"/>
                <c:pt idx="0">
                  <c:v>0.10950301698117805</c:v>
                </c:pt>
                <c:pt idx="1">
                  <c:v>0.14493169517428242</c:v>
                </c:pt>
                <c:pt idx="2">
                  <c:v>9.7440894731478656E-2</c:v>
                </c:pt>
                <c:pt idx="3">
                  <c:v>0.14404787207952521</c:v>
                </c:pt>
                <c:pt idx="4">
                  <c:v>0.11888107325094288</c:v>
                </c:pt>
                <c:pt idx="5">
                  <c:v>7.3424367739921115E-2</c:v>
                </c:pt>
                <c:pt idx="6">
                  <c:v>8.0381968184511599E-2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4D3-4D04-954B-0A5F561A45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2029899568"/>
        <c:axId val="2029893584"/>
      </c:barChart>
      <c:lineChart>
        <c:grouping val="standard"/>
        <c:varyColors val="0"/>
        <c:ser>
          <c:idx val="0"/>
          <c:order val="0"/>
          <c:tx>
            <c:strRef>
              <c:f>실적정리!$B$14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15875">
                <a:solidFill>
                  <a:schemeClr val="bg1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실적정리!$C$13:$I$13</c:f>
              <c:strCache>
                <c:ptCount val="7"/>
                <c:pt idx="0">
                  <c:v>21년 누적</c:v>
                </c:pt>
                <c:pt idx="1">
                  <c:v>VRR01</c:v>
                </c:pt>
                <c:pt idx="2">
                  <c:v>VRR02</c:v>
                </c:pt>
                <c:pt idx="3">
                  <c:v>VRR03</c:v>
                </c:pt>
                <c:pt idx="4">
                  <c:v>VRR04</c:v>
                </c:pt>
                <c:pt idx="5">
                  <c:v>VRR05</c:v>
                </c:pt>
                <c:pt idx="6">
                  <c:v>VRR06</c:v>
                </c:pt>
              </c:strCache>
            </c:strRef>
          </c:cat>
          <c:val>
            <c:numRef>
              <c:f>실적정리!$C$14:$I$14</c:f>
              <c:numCache>
                <c:formatCode>0.0%</c:formatCode>
                <c:ptCount val="7"/>
                <c:pt idx="0">
                  <c:v>0.7525873415756843</c:v>
                </c:pt>
                <c:pt idx="1">
                  <c:v>0.69644584498787276</c:v>
                </c:pt>
                <c:pt idx="2">
                  <c:v>0.75537649619463954</c:v>
                </c:pt>
                <c:pt idx="3">
                  <c:v>0.69243925268400397</c:v>
                </c:pt>
                <c:pt idx="4">
                  <c:v>0.7552215133628104</c:v>
                </c:pt>
                <c:pt idx="5">
                  <c:v>0.82290265870289714</c:v>
                </c:pt>
                <c:pt idx="6">
                  <c:v>0.78991690015656457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34D3-4D04-954B-0A5F561A45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9902288"/>
        <c:axId val="2029889776"/>
      </c:lineChart>
      <c:catAx>
        <c:axId val="2029902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889776"/>
        <c:crosses val="autoZero"/>
        <c:auto val="1"/>
        <c:lblAlgn val="ctr"/>
        <c:lblOffset val="100"/>
        <c:noMultiLvlLbl val="0"/>
      </c:catAx>
      <c:valAx>
        <c:axId val="2029889776"/>
        <c:scaling>
          <c:orientation val="minMax"/>
          <c:max val="1"/>
          <c:min val="0.30000000000000004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902288"/>
        <c:crosses val="autoZero"/>
        <c:crossBetween val="between"/>
      </c:valAx>
      <c:valAx>
        <c:axId val="2029893584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899568"/>
        <c:crosses val="max"/>
        <c:crossBetween val="between"/>
      </c:valAx>
      <c:catAx>
        <c:axId val="2029899568"/>
        <c:scaling>
          <c:orientation val="minMax"/>
        </c:scaling>
        <c:delete val="1"/>
        <c:axPos val="b"/>
        <c:majorTickMark val="out"/>
        <c:minorTickMark val="none"/>
        <c:tickLblPos val="nextTo"/>
        <c:crossAx val="202989358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3"/>
          <c:order val="1"/>
          <c:tx>
            <c:strRef>
              <c:f>실적정리!$A$46</c:f>
              <c:strCache>
                <c:ptCount val="1"/>
                <c:pt idx="0">
                  <c:v>순간정지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실적정리!$B$46:$K$46</c:f>
              <c:numCache>
                <c:formatCode>0.0%</c:formatCode>
                <c:ptCount val="10"/>
                <c:pt idx="0">
                  <c:v>0.17699609611227879</c:v>
                </c:pt>
                <c:pt idx="1">
                  <c:v>0.14409354415243442</c:v>
                </c:pt>
                <c:pt idx="2">
                  <c:v>0.11813076165837282</c:v>
                </c:pt>
                <c:pt idx="3">
                  <c:v>0.12749803869147422</c:v>
                </c:pt>
                <c:pt idx="4">
                  <c:v>0.12657374432893323</c:v>
                </c:pt>
                <c:pt idx="5">
                  <c:v>0.13584443931742624</c:v>
                </c:pt>
                <c:pt idx="6">
                  <c:v>0.11558958719122117</c:v>
                </c:pt>
                <c:pt idx="7">
                  <c:v>8.1992875571306786E-2</c:v>
                </c:pt>
                <c:pt idx="8">
                  <c:v>6.9360039891807793E-2</c:v>
                </c:pt>
                <c:pt idx="9">
                  <c:v>7.4566182714264378E-2</c:v>
                </c:pt>
              </c:numCache>
            </c:numRef>
          </c:val>
        </c:ser>
        <c:ser>
          <c:idx val="4"/>
          <c:order val="2"/>
          <c:tx>
            <c:strRef>
              <c:f>실적정리!$A$47</c:f>
              <c:strCache>
                <c:ptCount val="1"/>
                <c:pt idx="0">
                  <c:v>설비고장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실적정리!$B$47:$K$47</c:f>
              <c:numCache>
                <c:formatCode>0.0%</c:formatCode>
                <c:ptCount val="10"/>
                <c:pt idx="0">
                  <c:v>3.4721847999856302E-2</c:v>
                </c:pt>
                <c:pt idx="1">
                  <c:v>2.757545036262965E-2</c:v>
                </c:pt>
                <c:pt idx="2">
                  <c:v>3.3016391997531785E-2</c:v>
                </c:pt>
                <c:pt idx="3">
                  <c:v>3.928205685906673E-2</c:v>
                </c:pt>
                <c:pt idx="4">
                  <c:v>5.6391916279113601E-2</c:v>
                </c:pt>
                <c:pt idx="5">
                  <c:v>6.7769344992575489E-2</c:v>
                </c:pt>
                <c:pt idx="6">
                  <c:v>3.8163822767746283E-2</c:v>
                </c:pt>
                <c:pt idx="7">
                  <c:v>1.6100619334614076E-2</c:v>
                </c:pt>
                <c:pt idx="8">
                  <c:v>1.4510440986791622E-2</c:v>
                </c:pt>
                <c:pt idx="9">
                  <c:v>2.5603290991084032E-2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100"/>
        <c:axId val="2029894128"/>
        <c:axId val="2029902832"/>
      </c:barChart>
      <c:lineChart>
        <c:grouping val="standard"/>
        <c:varyColors val="0"/>
        <c:ser>
          <c:idx val="2"/>
          <c:order val="0"/>
          <c:tx>
            <c:strRef>
              <c:f>실적정리!$A$45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실적정리!$B$45:$K$45</c:f>
              <c:numCache>
                <c:formatCode>0.0%</c:formatCode>
                <c:ptCount val="10"/>
                <c:pt idx="0">
                  <c:v>0.78828205588786504</c:v>
                </c:pt>
                <c:pt idx="1">
                  <c:v>0.82833100548493588</c:v>
                </c:pt>
                <c:pt idx="2">
                  <c:v>0.84885284634409541</c:v>
                </c:pt>
                <c:pt idx="3">
                  <c:v>0.83321990444945904</c:v>
                </c:pt>
                <c:pt idx="4">
                  <c:v>0.81703433939195325</c:v>
                </c:pt>
                <c:pt idx="5">
                  <c:v>0.79638621568999846</c:v>
                </c:pt>
                <c:pt idx="6">
                  <c:v>0.84624659004103253</c:v>
                </c:pt>
                <c:pt idx="7">
                  <c:v>0.9019065050940791</c:v>
                </c:pt>
                <c:pt idx="8">
                  <c:v>0.9161295191214005</c:v>
                </c:pt>
                <c:pt idx="9">
                  <c:v>0.89983052629465154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029887600"/>
        <c:axId val="2029895760"/>
      </c:lineChart>
      <c:catAx>
        <c:axId val="202989412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902832"/>
        <c:crosses val="autoZero"/>
        <c:auto val="1"/>
        <c:lblAlgn val="ctr"/>
        <c:lblOffset val="100"/>
        <c:noMultiLvlLbl val="0"/>
      </c:catAx>
      <c:valAx>
        <c:axId val="2029902832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894128"/>
        <c:crosses val="autoZero"/>
        <c:crossBetween val="between"/>
      </c:valAx>
      <c:valAx>
        <c:axId val="2029895760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29887600"/>
        <c:crosses val="max"/>
        <c:crossBetween val="between"/>
      </c:valAx>
      <c:catAx>
        <c:axId val="2029887600"/>
        <c:scaling>
          <c:orientation val="minMax"/>
        </c:scaling>
        <c:delete val="1"/>
        <c:axPos val="b"/>
        <c:majorTickMark val="out"/>
        <c:minorTickMark val="none"/>
        <c:tickLblPos val="nextTo"/>
        <c:crossAx val="202989576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706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4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121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6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22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18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6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22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03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7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837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7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58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7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264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7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48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7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13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7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41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119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1037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99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71487" y="1825625"/>
            <a:ext cx="2900363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86150" y="1825625"/>
            <a:ext cx="2900363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4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904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8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83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157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73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4176F-30CB-40D5-BD83-5FD2C886BFC8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C97E3-57CA-4366-9C19-0D424A1043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28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14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3.png"/><Relationship Id="rId3" Type="http://schemas.microsoft.com/office/2007/relationships/hdphoto" Target="../media/hdphoto1.wdp"/><Relationship Id="rId21" Type="http://schemas.microsoft.com/office/2007/relationships/hdphoto" Target="../media/hdphoto5.wdp"/><Relationship Id="rId7" Type="http://schemas.openxmlformats.org/officeDocument/2006/relationships/image" Target="../media/image44.png"/><Relationship Id="rId12" Type="http://schemas.microsoft.com/office/2007/relationships/hdphoto" Target="../media/hdphoto3.wdp"/><Relationship Id="rId17" Type="http://schemas.openxmlformats.org/officeDocument/2006/relationships/image" Target="../media/image52.png"/><Relationship Id="rId2" Type="http://schemas.openxmlformats.org/officeDocument/2006/relationships/image" Target="../media/image41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2.wdp"/><Relationship Id="rId11" Type="http://schemas.openxmlformats.org/officeDocument/2006/relationships/image" Target="../media/image48.png"/><Relationship Id="rId24" Type="http://schemas.openxmlformats.org/officeDocument/2006/relationships/image" Target="../media/image57.png"/><Relationship Id="rId5" Type="http://schemas.openxmlformats.org/officeDocument/2006/relationships/image" Target="../media/image43.png"/><Relationship Id="rId15" Type="http://schemas.openxmlformats.org/officeDocument/2006/relationships/image" Target="../media/image50.png"/><Relationship Id="rId23" Type="http://schemas.microsoft.com/office/2007/relationships/hdphoto" Target="../media/hdphoto6.wdp"/><Relationship Id="rId10" Type="http://schemas.openxmlformats.org/officeDocument/2006/relationships/image" Target="../media/image47.png"/><Relationship Id="rId19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microsoft.com/office/2007/relationships/hdphoto" Target="../media/hdphoto4.wdp"/><Relationship Id="rId22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20990" y="1200722"/>
            <a:ext cx="7511450" cy="1368152"/>
            <a:chOff x="971600" y="2060848"/>
            <a:chExt cx="7098348" cy="1368152"/>
          </a:xfrm>
        </p:grpSpPr>
        <p:sp>
          <p:nvSpPr>
            <p:cNvPr id="5" name="직사각형 4"/>
            <p:cNvSpPr/>
            <p:nvPr/>
          </p:nvSpPr>
          <p:spPr>
            <a:xfrm>
              <a:off x="971600" y="2060848"/>
              <a:ext cx="792088" cy="72008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2022</a:t>
              </a:r>
              <a:endParaRPr lang="ko-KR" altLang="en-US" dirty="0"/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1877260" y="2060848"/>
              <a:ext cx="619268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/>
            <p:cNvCxnSpPr/>
            <p:nvPr/>
          </p:nvCxnSpPr>
          <p:spPr>
            <a:xfrm>
              <a:off x="971600" y="3429000"/>
              <a:ext cx="7098348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861853" y="2416525"/>
              <a:ext cx="61421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 b="1" dirty="0" smtClean="0">
                  <a:latin typeface="+mn-ea"/>
                </a:rPr>
                <a:t>‘22</a:t>
              </a:r>
              <a:r>
                <a:rPr lang="ko-KR" altLang="en-US" sz="3600" b="1" dirty="0" smtClean="0">
                  <a:latin typeface="+mn-ea"/>
                </a:rPr>
                <a:t>년</a:t>
              </a:r>
              <a:r>
                <a:rPr lang="en-US" altLang="ko-KR" sz="3600" b="1" dirty="0" smtClean="0">
                  <a:latin typeface="+mn-ea"/>
                </a:rPr>
                <a:t> </a:t>
              </a:r>
              <a:r>
                <a:rPr lang="ko-KR" altLang="en-US" sz="3600" b="1" dirty="0" smtClean="0">
                  <a:latin typeface="+mn-ea"/>
                </a:rPr>
                <a:t>하노이 법인 경영전략</a:t>
              </a:r>
              <a:endParaRPr lang="ko-KR" altLang="en-US" sz="3600" b="1" dirty="0">
                <a:latin typeface="+mn-ea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0" y="619599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smtClean="0">
                <a:latin typeface="+mn-ea"/>
              </a:rPr>
              <a:t>하노이 법인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79588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2021.12.23</a:t>
            </a:r>
            <a:endParaRPr lang="ko-KR" altLang="en-US" sz="2000" b="1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90" y="2731765"/>
            <a:ext cx="7511450" cy="30641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5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제조 경쟁력 향상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 AXIAL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실적 현황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52423" y="1197390"/>
            <a:ext cx="2362637" cy="270588"/>
            <a:chOff x="6111660" y="1050757"/>
            <a:chExt cx="2240716" cy="3757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</a:t>
              </a:r>
              <a:r>
                <a:rPr lang="en-US" altLang="ko-KR" sz="1100" b="1" dirty="0" smtClean="0">
                  <a:latin typeface="+mj-ea"/>
                  <a:ea typeface="+mj-ea"/>
                </a:rPr>
                <a:t>21</a:t>
              </a:r>
              <a:r>
                <a:rPr lang="ko-KR" altLang="en-US" sz="1100" b="1" dirty="0" smtClean="0">
                  <a:latin typeface="+mj-ea"/>
                  <a:ea typeface="+mj-ea"/>
                </a:rPr>
                <a:t>년 </a:t>
              </a:r>
              <a:r>
                <a:rPr lang="en-US" altLang="ko-KR" sz="1100" b="1" dirty="0" smtClean="0">
                  <a:latin typeface="+mj-ea"/>
                  <a:ea typeface="+mj-ea"/>
                </a:rPr>
                <a:t>AXIAL LINE </a:t>
              </a:r>
              <a:r>
                <a:rPr lang="ko-KR" altLang="en-US" sz="1100" b="1" dirty="0" smtClean="0">
                  <a:latin typeface="+mj-ea"/>
                  <a:ea typeface="+mj-ea"/>
                </a:rPr>
                <a:t>별 실적 현황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52423" y="5188205"/>
            <a:ext cx="2362637" cy="279145"/>
            <a:chOff x="6111660" y="1050757"/>
            <a:chExt cx="2240716" cy="49370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462484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년도 및 반기 별 실적 현황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429986" y="4389276"/>
            <a:ext cx="8409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b="1" dirty="0" smtClean="0">
                <a:latin typeface="+mn-ea"/>
              </a:rPr>
              <a:t>21</a:t>
            </a:r>
            <a:r>
              <a:rPr lang="ko-KR" altLang="en-US" sz="1100" b="1" dirty="0" smtClean="0">
                <a:latin typeface="+mn-ea"/>
              </a:rPr>
              <a:t>년 </a:t>
            </a:r>
            <a:r>
              <a:rPr lang="en-US" altLang="ko-KR" sz="1100" b="1" dirty="0" smtClean="0">
                <a:latin typeface="+mn-ea"/>
              </a:rPr>
              <a:t>LINE </a:t>
            </a:r>
            <a:r>
              <a:rPr lang="ko-KR" altLang="en-US" sz="1100" b="1" dirty="0" smtClean="0">
                <a:latin typeface="+mn-ea"/>
              </a:rPr>
              <a:t>실적 </a:t>
            </a:r>
            <a:r>
              <a:rPr lang="en-US" altLang="ko-KR" sz="1100" b="1" dirty="0" smtClean="0">
                <a:latin typeface="+mn-ea"/>
              </a:rPr>
              <a:t>&amp; </a:t>
            </a:r>
            <a:r>
              <a:rPr lang="ko-KR" altLang="en-US" sz="1100" b="1" dirty="0" smtClean="0">
                <a:latin typeface="+mn-ea"/>
              </a:rPr>
              <a:t>유실 현황 </a:t>
            </a:r>
            <a:r>
              <a:rPr lang="en-US" altLang="ko-KR" sz="1100" dirty="0" smtClean="0">
                <a:latin typeface="+mn-ea"/>
              </a:rPr>
              <a:t>– 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WORST 02,03 LINE   / </a:t>
            </a:r>
            <a:r>
              <a:rPr lang="ko-KR" altLang="en-US" sz="1100" dirty="0" smtClean="0">
                <a:latin typeface="+mn-ea"/>
              </a:rPr>
              <a:t>하반기 과제 이후 </a:t>
            </a:r>
            <a:r>
              <a:rPr lang="en-US" altLang="ko-KR" sz="1100" dirty="0" smtClean="0">
                <a:latin typeface="+mn-ea"/>
              </a:rPr>
              <a:t>VA02 </a:t>
            </a:r>
            <a:r>
              <a:rPr lang="en-US" altLang="ko-KR" sz="1100" dirty="0" smtClean="0">
                <a:solidFill>
                  <a:schemeClr val="accent5"/>
                </a:solidFill>
                <a:latin typeface="+mn-ea"/>
              </a:rPr>
              <a:t>“79.6% </a:t>
            </a:r>
            <a:r>
              <a:rPr lang="en-US" altLang="ko-KR" sz="1100" dirty="0" smtClean="0">
                <a:latin typeface="+mn-ea"/>
              </a:rPr>
              <a:t>, VA03 </a:t>
            </a:r>
            <a:r>
              <a:rPr lang="en-US" altLang="ko-KR" sz="1100" dirty="0" smtClean="0">
                <a:solidFill>
                  <a:schemeClr val="accent5"/>
                </a:solidFill>
                <a:latin typeface="+mn-ea"/>
              </a:rPr>
              <a:t>“80.1% </a:t>
            </a:r>
            <a:r>
              <a:rPr lang="ko-KR" altLang="en-US" sz="1100" dirty="0" smtClean="0">
                <a:latin typeface="+mn-ea"/>
              </a:rPr>
              <a:t>상승</a:t>
            </a:r>
            <a:r>
              <a:rPr lang="en-US" altLang="ko-KR" sz="1100" dirty="0" smtClean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b="1" u="sng" dirty="0" smtClean="0">
                <a:latin typeface="+mn-ea"/>
              </a:rPr>
              <a:t>22</a:t>
            </a:r>
            <a:r>
              <a:rPr lang="ko-KR" altLang="en-US" sz="1100" b="1" u="sng" dirty="0" smtClean="0">
                <a:latin typeface="+mn-ea"/>
              </a:rPr>
              <a:t>년 개선 과제 검토 </a:t>
            </a:r>
            <a:r>
              <a:rPr lang="en-US" altLang="ko-KR" sz="1100" dirty="0" smtClean="0">
                <a:latin typeface="+mn-ea"/>
              </a:rPr>
              <a:t>-  </a:t>
            </a:r>
            <a:r>
              <a:rPr lang="ko-KR" altLang="en-US" sz="1100" dirty="0" smtClean="0">
                <a:latin typeface="+mn-ea"/>
              </a:rPr>
              <a:t>설비성능 유지 </a:t>
            </a:r>
            <a:r>
              <a:rPr lang="en-US" altLang="ko-KR" sz="1100" dirty="0" smtClean="0">
                <a:latin typeface="+mn-ea"/>
              </a:rPr>
              <a:t>(</a:t>
            </a:r>
            <a:r>
              <a:rPr lang="ko-KR" altLang="en-US" sz="1100" dirty="0" smtClean="0">
                <a:latin typeface="+mn-ea"/>
              </a:rPr>
              <a:t>구형설비 </a:t>
            </a:r>
            <a:r>
              <a:rPr lang="ko-KR" altLang="en-US" sz="1100" dirty="0" smtClean="0">
                <a:solidFill>
                  <a:schemeClr val="accent5"/>
                </a:solidFill>
                <a:latin typeface="+mn-ea"/>
              </a:rPr>
              <a:t>계획적 정비활동 목표 </a:t>
            </a:r>
            <a:r>
              <a:rPr lang="ko-KR" altLang="en-US" sz="1100" dirty="0" smtClean="0">
                <a:latin typeface="+mn-ea"/>
              </a:rPr>
              <a:t>달성</a:t>
            </a:r>
            <a:r>
              <a:rPr lang="en-US" altLang="ko-KR" sz="1100" dirty="0" smtClean="0">
                <a:latin typeface="+mn-ea"/>
              </a:rPr>
              <a:t>) / MODEL </a:t>
            </a:r>
            <a:r>
              <a:rPr lang="ko-KR" altLang="en-US" sz="1100" dirty="0" smtClean="0">
                <a:solidFill>
                  <a:schemeClr val="accent5"/>
                </a:solidFill>
                <a:latin typeface="+mn-ea"/>
              </a:rPr>
              <a:t>부품</a:t>
            </a:r>
            <a:r>
              <a:rPr lang="en-US" altLang="ko-KR" sz="1100" dirty="0" smtClean="0">
                <a:solidFill>
                  <a:schemeClr val="accent5"/>
                </a:solidFill>
                <a:latin typeface="+mn-ea"/>
              </a:rPr>
              <a:t>,PCB </a:t>
            </a:r>
            <a:r>
              <a:rPr lang="ko-KR" altLang="en-US" sz="1100" dirty="0" smtClean="0">
                <a:solidFill>
                  <a:schemeClr val="accent5"/>
                </a:solidFill>
                <a:latin typeface="+mn-ea"/>
              </a:rPr>
              <a:t>편차 </a:t>
            </a:r>
            <a:r>
              <a:rPr lang="ko-KR" altLang="en-US" sz="1100" dirty="0" smtClean="0">
                <a:latin typeface="+mn-ea"/>
              </a:rPr>
              <a:t>효율 저하 개선점 활동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503377" y="2894917"/>
            <a:ext cx="2192573" cy="143867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utoShape 9" descr="5%"/>
          <p:cNvSpPr>
            <a:spLocks noChangeArrowheads="1"/>
          </p:cNvSpPr>
          <p:nvPr/>
        </p:nvSpPr>
        <p:spPr bwMode="auto">
          <a:xfrm>
            <a:off x="5840627" y="5544342"/>
            <a:ext cx="2998573" cy="923132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50" dirty="0" smtClean="0">
                <a:latin typeface="+mn-ea"/>
              </a:rPr>
              <a:t>20</a:t>
            </a:r>
            <a:r>
              <a:rPr lang="ko-KR" altLang="en-US" sz="1050" dirty="0" smtClean="0">
                <a:latin typeface="+mn-ea"/>
              </a:rPr>
              <a:t>년 比 유실감소 </a:t>
            </a:r>
            <a:r>
              <a:rPr lang="en-US" altLang="ko-KR" sz="1050" dirty="0" smtClean="0">
                <a:latin typeface="+mn-ea"/>
              </a:rPr>
              <a:t>, </a:t>
            </a:r>
            <a:r>
              <a:rPr lang="ko-KR" altLang="en-US" sz="1050" dirty="0" err="1" smtClean="0">
                <a:latin typeface="+mn-ea"/>
              </a:rPr>
              <a:t>가동율</a:t>
            </a:r>
            <a:r>
              <a:rPr lang="ko-KR" altLang="en-US" sz="1050" dirty="0" smtClean="0">
                <a:latin typeface="+mn-ea"/>
              </a:rPr>
              <a:t> </a:t>
            </a:r>
            <a:r>
              <a:rPr lang="en-US" altLang="ko-KR" sz="1050" dirty="0" smtClean="0">
                <a:latin typeface="+mn-ea"/>
              </a:rPr>
              <a:t>5.91% </a:t>
            </a:r>
            <a:r>
              <a:rPr lang="ko-KR" altLang="en-US" sz="1050" dirty="0" smtClean="0">
                <a:latin typeface="+mn-ea"/>
              </a:rPr>
              <a:t>상승</a:t>
            </a:r>
            <a:endParaRPr lang="en-US" altLang="ko-KR" sz="1050" dirty="0">
              <a:latin typeface="+mn-ea"/>
            </a:endParaRPr>
          </a:p>
          <a:p>
            <a:pPr marL="171450"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latin typeface="+mn-ea"/>
              </a:rPr>
              <a:t>상</a:t>
            </a:r>
            <a:r>
              <a:rPr lang="en-US" altLang="ko-KR" sz="1050" dirty="0" smtClean="0">
                <a:latin typeface="+mn-ea"/>
              </a:rPr>
              <a:t>/</a:t>
            </a:r>
            <a:r>
              <a:rPr lang="ko-KR" altLang="en-US" sz="1050" dirty="0" smtClean="0">
                <a:latin typeface="+mn-ea"/>
              </a:rPr>
              <a:t>하반기 比 가동효율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9.4%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ko-KR" altLang="en-US" sz="1050" dirty="0" smtClean="0">
                <a:latin typeface="+mn-ea"/>
              </a:rPr>
              <a:t>상승</a:t>
            </a:r>
            <a:endParaRPr lang="en-US" altLang="ko-KR" sz="1050" dirty="0" smtClean="0">
              <a:latin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latin typeface="+mn-ea"/>
              </a:rPr>
              <a:t> </a:t>
            </a:r>
            <a:r>
              <a:rPr lang="en-US" altLang="ko-KR" sz="1050" dirty="0" smtClean="0">
                <a:latin typeface="+mn-ea"/>
              </a:rPr>
              <a:t>   </a:t>
            </a:r>
            <a:r>
              <a:rPr lang="ko-KR" altLang="en-US" sz="1050" dirty="0" smtClean="0">
                <a:latin typeface="+mn-ea"/>
              </a:rPr>
              <a:t>순간유실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3.84%</a:t>
            </a:r>
            <a:r>
              <a:rPr lang="en-US" altLang="ko-KR" sz="1050" dirty="0" smtClean="0">
                <a:latin typeface="+mn-ea"/>
              </a:rPr>
              <a:t> , </a:t>
            </a:r>
            <a:r>
              <a:rPr lang="ko-KR" altLang="en-US" sz="1050" dirty="0" smtClean="0">
                <a:latin typeface="+mn-ea"/>
              </a:rPr>
              <a:t>설비고장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5.54%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ko-KR" altLang="en-US" sz="1050" dirty="0" smtClean="0">
                <a:latin typeface="+mn-ea"/>
              </a:rPr>
              <a:t>유실개선</a:t>
            </a:r>
            <a:r>
              <a:rPr lang="en-US" altLang="ko-KR" sz="1050" dirty="0" smtClean="0">
                <a:latin typeface="+mn-ea"/>
              </a:rPr>
              <a:t> </a:t>
            </a:r>
            <a:endParaRPr lang="ko-KR" altLang="en-US" sz="1050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352422" y="1628693"/>
          <a:ext cx="8486775" cy="952788"/>
        </p:xfrm>
        <a:graphic>
          <a:graphicData uri="http://schemas.openxmlformats.org/drawingml/2006/table">
            <a:tbl>
              <a:tblPr/>
              <a:tblGrid>
                <a:gridCol w="857353"/>
                <a:gridCol w="1240100"/>
                <a:gridCol w="979832"/>
                <a:gridCol w="1081898"/>
                <a:gridCol w="1081898"/>
                <a:gridCol w="1081898"/>
                <a:gridCol w="1081898"/>
                <a:gridCol w="1081898"/>
              </a:tblGrid>
              <a:tr h="23819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3819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1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7" name="차트 26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1A106EF8-4A8F-4AD9-BF75-43B63656B888}"/>
              </a:ext>
            </a:extLst>
          </p:cNvPr>
          <p:cNvGraphicFramePr>
            <a:graphicFrameLocks/>
          </p:cNvGraphicFramePr>
          <p:nvPr/>
        </p:nvGraphicFramePr>
        <p:xfrm>
          <a:off x="352421" y="2599135"/>
          <a:ext cx="8486775" cy="18317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272093" y="3484199"/>
            <a:ext cx="955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/>
                </a:solidFill>
              </a:rPr>
              <a:t>L43E6 </a:t>
            </a:r>
            <a:r>
              <a:rPr lang="ko-KR" altLang="en-US" sz="1200" dirty="0" smtClean="0">
                <a:solidFill>
                  <a:schemeClr val="accent5"/>
                </a:solidFill>
              </a:rPr>
              <a:t>주력</a:t>
            </a:r>
            <a:endParaRPr lang="ko-KR" altLang="en-US" sz="1200" dirty="0">
              <a:solidFill>
                <a:schemeClr val="accent5"/>
              </a:solidFill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963369"/>
              </p:ext>
            </p:extLst>
          </p:nvPr>
        </p:nvGraphicFramePr>
        <p:xfrm>
          <a:off x="352417" y="5544342"/>
          <a:ext cx="5334001" cy="923132"/>
        </p:xfrm>
        <a:graphic>
          <a:graphicData uri="http://schemas.openxmlformats.org/drawingml/2006/table">
            <a:tbl>
              <a:tblPr/>
              <a:tblGrid>
                <a:gridCol w="533718"/>
                <a:gridCol w="771985"/>
                <a:gridCol w="609963"/>
                <a:gridCol w="724331"/>
                <a:gridCol w="673501"/>
                <a:gridCol w="673501"/>
                <a:gridCol w="673501"/>
                <a:gridCol w="673501"/>
              </a:tblGrid>
              <a:tr h="23078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반기 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3078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9.38%</a:t>
                      </a:r>
                      <a:endParaRPr lang="en-US" altLang="ko-KR" sz="900" b="1" i="0" u="none" strike="noStrike" dirty="0">
                        <a:solidFill>
                          <a:srgbClr val="4472C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5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설비성능 유지 </a:t>
            </a:r>
            <a:r>
              <a:rPr lang="ko-KR" altLang="en-US" dirty="0" smtClean="0">
                <a:solidFill>
                  <a:schemeClr val="accent5"/>
                </a:solidFill>
                <a:latin typeface="+mn-ea"/>
              </a:rPr>
              <a:t>계획적 </a:t>
            </a:r>
            <a:r>
              <a:rPr lang="ko-KR" altLang="en-US" dirty="0">
                <a:solidFill>
                  <a:schemeClr val="accent5"/>
                </a:solidFill>
                <a:latin typeface="+mn-ea"/>
              </a:rPr>
              <a:t>정비활동 목표 </a:t>
            </a:r>
            <a:r>
              <a:rPr lang="ko-KR" altLang="en-US" dirty="0" smtClean="0">
                <a:latin typeface="+mn-ea"/>
              </a:rPr>
              <a:t>달성</a:t>
            </a:r>
            <a:r>
              <a:rPr lang="en-US" altLang="ko-KR" dirty="0" smtClean="0">
                <a:latin typeface="+mn-ea"/>
              </a:rPr>
              <a:t> 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63394" y="1149522"/>
            <a:ext cx="1967225" cy="270588"/>
            <a:chOff x="6111660" y="1050757"/>
            <a:chExt cx="2240716" cy="3757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성능 유지 활동 계획달성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0620" y="1172009"/>
            <a:ext cx="5239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①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LINE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별 </a:t>
            </a:r>
            <a:r>
              <a:rPr lang="ko-KR" altLang="en-US" sz="1200" b="1" dirty="0" err="1" smtClean="0">
                <a:solidFill>
                  <a:srgbClr val="333333"/>
                </a:solidFill>
                <a:latin typeface="맑은 고딕" pitchFamily="50" charset="-127"/>
              </a:rPr>
              <a:t>제품군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검토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② 조정 유실 최소화  ③ 설비 성능 유지 관리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endParaRPr lang="ko-KR" altLang="en-US" sz="1200" b="1" dirty="0">
              <a:solidFill>
                <a:srgbClr val="333333"/>
              </a:solidFill>
              <a:latin typeface="맑은 고딕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270545"/>
              </p:ext>
            </p:extLst>
          </p:nvPr>
        </p:nvGraphicFramePr>
        <p:xfrm>
          <a:off x="255375" y="1555037"/>
          <a:ext cx="4843849" cy="1264695"/>
        </p:xfrm>
        <a:graphic>
          <a:graphicData uri="http://schemas.openxmlformats.org/drawingml/2006/table">
            <a:tbl>
              <a:tblPr/>
              <a:tblGrid>
                <a:gridCol w="454111"/>
                <a:gridCol w="731623"/>
                <a:gridCol w="731623"/>
                <a:gridCol w="731623"/>
                <a:gridCol w="731623"/>
                <a:gridCol w="731623"/>
                <a:gridCol w="731623"/>
              </a:tblGrid>
              <a:tr h="28511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ADAPTER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속도저하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0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10.01%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32.33%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80.81%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07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94.47%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96.75%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5706574"/>
              </p:ext>
            </p:extLst>
          </p:nvPr>
        </p:nvGraphicFramePr>
        <p:xfrm>
          <a:off x="5099224" y="1420110"/>
          <a:ext cx="3748214" cy="14944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414032" y="1284816"/>
            <a:ext cx="14334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chemeClr val="accent5"/>
                </a:solidFill>
              </a:rPr>
              <a:t>LINE </a:t>
            </a:r>
            <a:r>
              <a:rPr lang="ko-KR" altLang="en-US" sz="1100" b="1" dirty="0" err="1" smtClean="0">
                <a:solidFill>
                  <a:schemeClr val="accent5"/>
                </a:solidFill>
              </a:rPr>
              <a:t>제품군</a:t>
            </a:r>
            <a:r>
              <a:rPr lang="ko-KR" altLang="en-US" sz="1100" b="1" dirty="0" smtClean="0">
                <a:solidFill>
                  <a:schemeClr val="accent5"/>
                </a:solidFill>
              </a:rPr>
              <a:t> 점유율</a:t>
            </a:r>
            <a:endParaRPr lang="ko-KR" altLang="en-US" sz="1100" b="1" dirty="0">
              <a:solidFill>
                <a:schemeClr val="accent5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656439" y="1471495"/>
            <a:ext cx="634047" cy="11687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7" name="그룹 96"/>
          <p:cNvGrpSpPr/>
          <p:nvPr/>
        </p:nvGrpSpPr>
        <p:grpSpPr>
          <a:xfrm>
            <a:off x="251520" y="5007220"/>
            <a:ext cx="8595918" cy="1040944"/>
            <a:chOff x="1936350" y="5038541"/>
            <a:chExt cx="7865925" cy="1041481"/>
          </a:xfrm>
        </p:grpSpPr>
        <p:grpSp>
          <p:nvGrpSpPr>
            <p:cNvPr id="98" name="그룹 97"/>
            <p:cNvGrpSpPr/>
            <p:nvPr/>
          </p:nvGrpSpPr>
          <p:grpSpPr>
            <a:xfrm>
              <a:off x="1936350" y="5038541"/>
              <a:ext cx="7865925" cy="335359"/>
              <a:chOff x="1699399" y="5590566"/>
              <a:chExt cx="7865925" cy="335359"/>
            </a:xfrm>
          </p:grpSpPr>
          <p:sp>
            <p:nvSpPr>
              <p:cNvPr id="109" name="오각형 108"/>
              <p:cNvSpPr/>
              <p:nvPr/>
            </p:nvSpPr>
            <p:spPr>
              <a:xfrm>
                <a:off x="1699399" y="5590566"/>
                <a:ext cx="1846319" cy="335359"/>
              </a:xfrm>
              <a:prstGeom prst="homePlat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+mn-ea"/>
                  </a:rPr>
                  <a:t>관리 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n-ea"/>
                  </a:rPr>
                  <a:t>POINT 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+mn-ea"/>
                  </a:rPr>
                  <a:t>선정</a:t>
                </a:r>
                <a:endParaRPr lang="ko-KR" altLang="en-US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10" name="갈매기형 수장 109"/>
              <p:cNvSpPr/>
              <p:nvPr/>
            </p:nvSpPr>
            <p:spPr>
              <a:xfrm>
                <a:off x="3428443" y="5590566"/>
                <a:ext cx="1619361" cy="335359"/>
              </a:xfrm>
              <a:prstGeom prst="chevr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+mn-ea"/>
                  </a:rPr>
                  <a:t>설비 </a:t>
                </a:r>
                <a:endParaRPr lang="en-US" altLang="ko-KR" sz="1100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+mn-ea"/>
                  </a:rPr>
                  <a:t>정비 계획</a:t>
                </a:r>
                <a:endParaRPr lang="en-US" altLang="ko-KR" sz="1100" dirty="0" smtClea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11" name="갈매기형 수장 110"/>
              <p:cNvSpPr/>
              <p:nvPr/>
            </p:nvSpPr>
            <p:spPr>
              <a:xfrm>
                <a:off x="4936160" y="5590566"/>
                <a:ext cx="1619361" cy="335359"/>
              </a:xfrm>
              <a:prstGeom prst="chevron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+mn-ea"/>
                  </a:rPr>
                  <a:t>주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+mn-ea"/>
                  </a:rPr>
                  <a:t>월</a:t>
                </a:r>
                <a:r>
                  <a:rPr lang="en-US" altLang="ko-KR" sz="1100" dirty="0" smtClean="0">
                    <a:solidFill>
                      <a:schemeClr val="bg1"/>
                    </a:solidFill>
                    <a:latin typeface="+mn-ea"/>
                  </a:rPr>
                  <a:t>/</a:t>
                </a:r>
                <a:r>
                  <a:rPr lang="ko-KR" altLang="en-US" sz="1100" dirty="0" smtClean="0">
                    <a:solidFill>
                      <a:schemeClr val="bg1"/>
                    </a:solidFill>
                    <a:latin typeface="+mn-ea"/>
                  </a:rPr>
                  <a:t>분기 별 </a:t>
                </a:r>
                <a:endParaRPr lang="en-US" altLang="ko-KR" sz="1100" dirty="0" smtClean="0">
                  <a:solidFill>
                    <a:schemeClr val="bg1"/>
                  </a:solidFill>
                  <a:latin typeface="+mn-ea"/>
                </a:endParaRPr>
              </a:p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+mn-ea"/>
                  </a:rPr>
                  <a:t>운영</a:t>
                </a:r>
                <a:endParaRPr lang="en-US" altLang="ko-KR" sz="1100" dirty="0" smtClea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12" name="갈매기형 수장 111"/>
              <p:cNvSpPr/>
              <p:nvPr/>
            </p:nvSpPr>
            <p:spPr>
              <a:xfrm>
                <a:off x="6443877" y="5590566"/>
                <a:ext cx="1619361" cy="335359"/>
              </a:xfrm>
              <a:prstGeom prst="chevron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+mn-ea"/>
                  </a:rPr>
                  <a:t>유지지 관리 </a:t>
                </a:r>
                <a:endParaRPr lang="ko-KR" altLang="en-US" sz="1100" dirty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13" name="갈매기형 수장 112"/>
              <p:cNvSpPr/>
              <p:nvPr/>
            </p:nvSpPr>
            <p:spPr>
              <a:xfrm>
                <a:off x="7945963" y="5590566"/>
                <a:ext cx="1619361" cy="335359"/>
              </a:xfrm>
              <a:prstGeom prst="chevr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100" dirty="0" smtClean="0">
                    <a:solidFill>
                      <a:schemeClr val="bg1"/>
                    </a:solidFill>
                    <a:latin typeface="+mn-ea"/>
                  </a:rPr>
                  <a:t>유효성 평가</a:t>
                </a:r>
                <a:endParaRPr lang="en-US" altLang="ko-KR" sz="1100" dirty="0" smtClean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cxnSp>
          <p:nvCxnSpPr>
            <p:cNvPr id="99" name="직선 연결선 98"/>
            <p:cNvCxnSpPr>
              <a:endCxn id="100" idx="0"/>
            </p:cNvCxnSpPr>
            <p:nvPr/>
          </p:nvCxnSpPr>
          <p:spPr>
            <a:xfrm>
              <a:off x="2698593" y="5386233"/>
              <a:ext cx="0" cy="176534"/>
            </a:xfrm>
            <a:prstGeom prst="line">
              <a:avLst/>
            </a:prstGeom>
            <a:ln w="19050">
              <a:solidFill>
                <a:srgbClr val="DA727E"/>
              </a:solidFill>
              <a:prstDash val="sys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직사각형 99"/>
            <p:cNvSpPr/>
            <p:nvPr/>
          </p:nvSpPr>
          <p:spPr>
            <a:xfrm>
              <a:off x="1936350" y="5562767"/>
              <a:ext cx="1524486" cy="5080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Noto Sans" panose="020B0502040504020204" pitchFamily="34" charset="0"/>
                </a:rPr>
                <a:t>주요 </a:t>
              </a:r>
              <a:r>
                <a:rPr lang="en-US" altLang="ko-KR" sz="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Noto Sans" panose="020B0502040504020204" pitchFamily="34" charset="0"/>
                </a:rPr>
                <a:t>UNIT </a:t>
              </a:r>
              <a:r>
                <a:rPr lang="ko-KR" altLang="en-US" sz="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Noto Sans" panose="020B0502040504020204" pitchFamily="34" charset="0"/>
                </a:rPr>
                <a:t>관리 항목</a:t>
              </a:r>
              <a:endParaRPr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Noto Sans" panose="020B0502040504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</a:rPr>
                <a:t>교체</a:t>
              </a:r>
              <a:r>
                <a: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</a:rPr>
                <a:t>&amp;</a:t>
              </a: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</a:rPr>
                <a:t>조정 단축 목적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주요 고장 발생 부위</a:t>
              </a:r>
              <a:endPara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cxnSp>
          <p:nvCxnSpPr>
            <p:cNvPr id="101" name="직선 연결선 100"/>
            <p:cNvCxnSpPr/>
            <p:nvPr/>
          </p:nvCxnSpPr>
          <p:spPr>
            <a:xfrm>
              <a:off x="4399707" y="5386233"/>
              <a:ext cx="0" cy="176534"/>
            </a:xfrm>
            <a:prstGeom prst="line">
              <a:avLst/>
            </a:prstGeom>
            <a:ln w="19050">
              <a:solidFill>
                <a:srgbClr val="DA727E"/>
              </a:solidFill>
              <a:prstDash val="sys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/>
            <p:nvPr/>
          </p:nvCxnSpPr>
          <p:spPr>
            <a:xfrm>
              <a:off x="5870160" y="5386233"/>
              <a:ext cx="0" cy="176534"/>
            </a:xfrm>
            <a:prstGeom prst="line">
              <a:avLst/>
            </a:prstGeom>
            <a:ln w="19050">
              <a:solidFill>
                <a:srgbClr val="DA727E"/>
              </a:solidFill>
              <a:prstDash val="sys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/>
            <p:nvPr/>
          </p:nvCxnSpPr>
          <p:spPr>
            <a:xfrm>
              <a:off x="7422993" y="5373900"/>
              <a:ext cx="0" cy="176534"/>
            </a:xfrm>
            <a:prstGeom prst="line">
              <a:avLst/>
            </a:prstGeom>
            <a:ln w="19050">
              <a:solidFill>
                <a:srgbClr val="DA727E"/>
              </a:solidFill>
              <a:prstDash val="sys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/>
            <p:nvPr/>
          </p:nvCxnSpPr>
          <p:spPr>
            <a:xfrm>
              <a:off x="8926398" y="5386233"/>
              <a:ext cx="0" cy="176534"/>
            </a:xfrm>
            <a:prstGeom prst="line">
              <a:avLst/>
            </a:prstGeom>
            <a:ln w="19050">
              <a:solidFill>
                <a:srgbClr val="DA727E"/>
              </a:solidFill>
              <a:prstDash val="sysDash"/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직사각형 104"/>
            <p:cNvSpPr/>
            <p:nvPr/>
          </p:nvSpPr>
          <p:spPr>
            <a:xfrm>
              <a:off x="3637464" y="5562767"/>
              <a:ext cx="1404093" cy="50809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성능 복원 유지 예방</a:t>
              </a:r>
              <a:endParaRPr lang="en-US" altLang="ko-KR" sz="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구형 설비 정비 계획</a:t>
              </a:r>
              <a:endPara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신형 설비 </a:t>
              </a:r>
              <a:r>
                <a:rPr lang="en-US" altLang="ko-KR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PART </a:t>
              </a: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주기</a:t>
              </a:r>
              <a:endPara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5173111" y="5566862"/>
              <a:ext cx="1404093" cy="50783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Noto Sans" panose="020B0502040504020204" pitchFamily="34" charset="0"/>
                </a:rPr>
                <a:t>계획 정비 달성 </a:t>
              </a:r>
              <a:r>
                <a:rPr lang="en-US" altLang="ko-KR" sz="9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Noto Sans" panose="020B0502040504020204" pitchFamily="34" charset="0"/>
                </a:rPr>
                <a:t>100%</a:t>
              </a:r>
              <a:r>
                <a:rPr lang="ko-KR" altLang="en-US" sz="9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Noto Sans" panose="020B0502040504020204" pitchFamily="34" charset="0"/>
                </a:rPr>
                <a:t> </a:t>
              </a:r>
              <a:endParaRPr lang="en-US" altLang="ko-KR" sz="9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Noto Sans" panose="020B050204050402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자가 보전 예방활동 </a:t>
              </a:r>
              <a:endParaRPr lang="en-US" altLang="ko-KR" sz="9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핵심 부위 중점 관리</a:t>
              </a:r>
              <a:endPara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6703678" y="5572191"/>
              <a:ext cx="1479236" cy="50783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설비 최상 상태 유지</a:t>
              </a:r>
              <a:endParaRPr lang="en-US" altLang="ko-KR" sz="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PART </a:t>
              </a: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운영 안정화</a:t>
              </a:r>
              <a:endPara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설비 분석 개선활동</a:t>
              </a:r>
              <a:endPara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8203783" y="5572191"/>
              <a:ext cx="1479236" cy="50783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b="1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accent5"/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월별 목표 관리</a:t>
              </a:r>
              <a:endParaRPr lang="en-US" altLang="ko-KR" sz="9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/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이상 </a:t>
              </a:r>
              <a:r>
                <a:rPr lang="ko-KR" altLang="en-US" sz="9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발생점</a:t>
              </a: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 점검</a:t>
              </a:r>
              <a:endPara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9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anose="020B0502040504020204" pitchFamily="34" charset="0"/>
                  <a:ea typeface="맑은 고딕" panose="020B0503020000020004" pitchFamily="50" charset="-127"/>
                </a:rPr>
                <a:t>추가 개선점 진행</a:t>
              </a:r>
              <a:endParaRPr lang="en-US" altLang="ko-KR" sz="9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" panose="020B0502040504020204" pitchFamily="34" charset="0"/>
                <a:ea typeface="맑은 고딕" panose="020B0503020000020004" pitchFamily="50" charset="-127"/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251520" y="6164147"/>
            <a:ext cx="1362204" cy="2714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기대 효과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 flipV="1">
            <a:off x="251520" y="6074326"/>
            <a:ext cx="8595918" cy="38150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2375778" y="6080005"/>
            <a:ext cx="5754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◆ 평가 가동효율 월별 변동폭 최소화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목표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85%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↑ 유지관리</a:t>
            </a:r>
            <a:endParaRPr lang="en-US" altLang="ko-KR" sz="1200" b="1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51520" y="2823041"/>
            <a:ext cx="8595918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※ 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현 실적 현황 </a:t>
            </a: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전체 </a:t>
            </a: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88% 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달성 </a:t>
            </a:r>
            <a:r>
              <a:rPr lang="ko-KR" altLang="en-US" sz="1050" b="1" dirty="0" smtClean="0">
                <a:solidFill>
                  <a:schemeClr val="accent5"/>
                </a:solidFill>
                <a:latin typeface="+mn-ea"/>
              </a:rPr>
              <a:t>유지관리 일관성 목표 </a:t>
            </a: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/ LINE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별 </a:t>
            </a:r>
            <a:r>
              <a:rPr lang="ko-KR" altLang="en-US" sz="1050" b="1" dirty="0" err="1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제품군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 영향에 따른 조정 유실 개선 방향 </a:t>
            </a: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/ 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설비 성능 부분 유지 관리 운영</a:t>
            </a:r>
            <a:endParaRPr lang="en-US" altLang="ko-KR" sz="105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90695" y="1375065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smtClean="0">
                <a:solidFill>
                  <a:schemeClr val="accent5"/>
                </a:solidFill>
              </a:rPr>
              <a:t>11</a:t>
            </a:r>
            <a:r>
              <a:rPr lang="ko-KR" altLang="en-US" sz="1050" b="1" dirty="0" smtClean="0">
                <a:solidFill>
                  <a:schemeClr val="accent5"/>
                </a:solidFill>
              </a:rPr>
              <a:t>월 실적</a:t>
            </a:r>
            <a:endParaRPr lang="ko-KR" altLang="en-US" sz="1050" b="1" dirty="0">
              <a:solidFill>
                <a:schemeClr val="accent5"/>
              </a:solidFill>
            </a:endParaRPr>
          </a:p>
        </p:txBody>
      </p:sp>
      <p:grpSp>
        <p:nvGrpSpPr>
          <p:cNvPr id="133" name="그룹 132"/>
          <p:cNvGrpSpPr/>
          <p:nvPr/>
        </p:nvGrpSpPr>
        <p:grpSpPr>
          <a:xfrm>
            <a:off x="251520" y="2997792"/>
            <a:ext cx="8642965" cy="1670114"/>
            <a:chOff x="251520" y="3085064"/>
            <a:chExt cx="8642965" cy="1870484"/>
          </a:xfrm>
        </p:grpSpPr>
        <p:pic>
          <p:nvPicPr>
            <p:cNvPr id="118" name="그림 1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3618119"/>
              <a:ext cx="8595918" cy="1337429"/>
            </a:xfrm>
            <a:prstGeom prst="rect">
              <a:avLst/>
            </a:prstGeom>
          </p:spPr>
        </p:pic>
        <p:grpSp>
          <p:nvGrpSpPr>
            <p:cNvPr id="123" name="그룹 122"/>
            <p:cNvGrpSpPr/>
            <p:nvPr/>
          </p:nvGrpSpPr>
          <p:grpSpPr>
            <a:xfrm>
              <a:off x="251520" y="3090390"/>
              <a:ext cx="2017666" cy="669732"/>
              <a:chOff x="2477105" y="4004558"/>
              <a:chExt cx="1884376" cy="669732"/>
            </a:xfrm>
          </p:grpSpPr>
          <p:sp>
            <p:nvSpPr>
              <p:cNvPr id="121" name="AutoShape 55"/>
              <p:cNvSpPr>
                <a:spLocks noChangeArrowheads="1"/>
              </p:cNvSpPr>
              <p:nvPr/>
            </p:nvSpPr>
            <p:spPr bwMode="auto">
              <a:xfrm>
                <a:off x="2477105" y="4168197"/>
                <a:ext cx="1546554" cy="34303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317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lvl="0" algn="ctr" defTabSz="1330325" eaLnBrk="0" latinLnBrk="0" hangingPunct="0">
                  <a:spcAft>
                    <a:spcPts val="600"/>
                  </a:spcAft>
                  <a:buSzPct val="100000"/>
                  <a:defRPr/>
                </a:pPr>
                <a:r>
                  <a:rPr lang="ko-KR" altLang="en-US" sz="1200" b="1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부품 공급 부</a:t>
                </a:r>
                <a:endParaRPr lang="ko-KR" altLang="en-US" sz="12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22" name="Picture 416" descr="Untitled-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6577"/>
              <a:stretch>
                <a:fillRect/>
              </a:stretch>
            </p:blipFill>
            <p:spPr bwMode="auto">
              <a:xfrm>
                <a:off x="3797062" y="4004558"/>
                <a:ext cx="564419" cy="6697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4" name="그룹 123"/>
            <p:cNvGrpSpPr/>
            <p:nvPr/>
          </p:nvGrpSpPr>
          <p:grpSpPr>
            <a:xfrm>
              <a:off x="2463380" y="3095770"/>
              <a:ext cx="2017666" cy="669732"/>
              <a:chOff x="2477105" y="4004558"/>
              <a:chExt cx="1884376" cy="669732"/>
            </a:xfrm>
          </p:grpSpPr>
          <p:sp>
            <p:nvSpPr>
              <p:cNvPr id="125" name="AutoShape 55"/>
              <p:cNvSpPr>
                <a:spLocks noChangeArrowheads="1"/>
              </p:cNvSpPr>
              <p:nvPr/>
            </p:nvSpPr>
            <p:spPr bwMode="auto">
              <a:xfrm>
                <a:off x="2477105" y="4168197"/>
                <a:ext cx="1546554" cy="34303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317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lvl="0" algn="ctr" defTabSz="1330325" eaLnBrk="0" latinLnBrk="0" hangingPunct="0">
                  <a:spcAft>
                    <a:spcPts val="600"/>
                  </a:spcAft>
                  <a:buSzPct val="100000"/>
                  <a:defRPr/>
                </a:pPr>
                <a:r>
                  <a:rPr lang="en-US" altLang="ko-KR" sz="1200" b="1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T-Chuck Slider</a:t>
                </a:r>
                <a:endParaRPr lang="ko-KR" altLang="en-US" sz="12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26" name="Picture 416" descr="Untitled-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6577"/>
              <a:stretch>
                <a:fillRect/>
              </a:stretch>
            </p:blipFill>
            <p:spPr bwMode="auto">
              <a:xfrm>
                <a:off x="3797062" y="4004558"/>
                <a:ext cx="564419" cy="6697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27" name="그룹 126"/>
            <p:cNvGrpSpPr/>
            <p:nvPr/>
          </p:nvGrpSpPr>
          <p:grpSpPr>
            <a:xfrm>
              <a:off x="4718012" y="3085064"/>
              <a:ext cx="2017666" cy="669732"/>
              <a:chOff x="2477105" y="4004558"/>
              <a:chExt cx="1884376" cy="669732"/>
            </a:xfrm>
          </p:grpSpPr>
          <p:sp>
            <p:nvSpPr>
              <p:cNvPr id="128" name="AutoShape 55"/>
              <p:cNvSpPr>
                <a:spLocks noChangeArrowheads="1"/>
              </p:cNvSpPr>
              <p:nvPr/>
            </p:nvSpPr>
            <p:spPr bwMode="auto">
              <a:xfrm>
                <a:off x="2477105" y="4168197"/>
                <a:ext cx="1546554" cy="34303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317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lvl="0" algn="ctr" defTabSz="1330325" eaLnBrk="0" latinLnBrk="0" hangingPunct="0">
                  <a:spcAft>
                    <a:spcPts val="600"/>
                  </a:spcAft>
                  <a:buSzPct val="100000"/>
                  <a:defRPr/>
                </a:pPr>
                <a:r>
                  <a:rPr lang="en-US" altLang="ko-KR" sz="1200" b="1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Insertion Hade</a:t>
                </a:r>
                <a:endParaRPr lang="ko-KR" altLang="en-US" sz="12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29" name="Picture 416" descr="Untitled-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6577"/>
              <a:stretch>
                <a:fillRect/>
              </a:stretch>
            </p:blipFill>
            <p:spPr bwMode="auto">
              <a:xfrm>
                <a:off x="3797062" y="4004558"/>
                <a:ext cx="564419" cy="6697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30" name="그룹 129"/>
            <p:cNvGrpSpPr/>
            <p:nvPr/>
          </p:nvGrpSpPr>
          <p:grpSpPr>
            <a:xfrm>
              <a:off x="6876819" y="3085064"/>
              <a:ext cx="2017666" cy="669732"/>
              <a:chOff x="2477105" y="4004558"/>
              <a:chExt cx="1884376" cy="669732"/>
            </a:xfrm>
          </p:grpSpPr>
          <p:sp>
            <p:nvSpPr>
              <p:cNvPr id="131" name="AutoShape 55"/>
              <p:cNvSpPr>
                <a:spLocks noChangeArrowheads="1"/>
              </p:cNvSpPr>
              <p:nvPr/>
            </p:nvSpPr>
            <p:spPr bwMode="auto">
              <a:xfrm>
                <a:off x="2477105" y="4168197"/>
                <a:ext cx="1546554" cy="34303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0"/>
              </a:gradFill>
              <a:ln w="317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lvl="0" algn="ctr" defTabSz="1330325" eaLnBrk="0" latinLnBrk="0" hangingPunct="0">
                  <a:spcAft>
                    <a:spcPts val="600"/>
                  </a:spcAft>
                  <a:buSzPct val="100000"/>
                  <a:defRPr/>
                </a:pPr>
                <a:r>
                  <a:rPr lang="en-US" altLang="ko-KR" sz="1200" b="1" kern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 panose="020B0604020202020204" pitchFamily="34" charset="0"/>
                  </a:rPr>
                  <a:t>Upper Anvil</a:t>
                </a:r>
                <a:endParaRPr lang="ko-KR" altLang="en-US" sz="1200" b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32" name="Picture 416" descr="Untitled-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76577"/>
              <a:stretch>
                <a:fillRect/>
              </a:stretch>
            </p:blipFill>
            <p:spPr bwMode="auto">
              <a:xfrm>
                <a:off x="3797062" y="4004558"/>
                <a:ext cx="564419" cy="6697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34" name="직사각형 133"/>
          <p:cNvSpPr/>
          <p:nvPr/>
        </p:nvSpPr>
        <p:spPr>
          <a:xfrm>
            <a:off x="210330" y="3125492"/>
            <a:ext cx="8703010" cy="1561498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9" name="꺾인 연결선 138"/>
          <p:cNvCxnSpPr>
            <a:stCxn id="134" idx="1"/>
            <a:endCxn id="109" idx="1"/>
          </p:cNvCxnSpPr>
          <p:nvPr/>
        </p:nvCxnSpPr>
        <p:spPr>
          <a:xfrm rot="10800000" flipH="1" flipV="1">
            <a:off x="210330" y="3906241"/>
            <a:ext cx="41190" cy="1268572"/>
          </a:xfrm>
          <a:prstGeom prst="bentConnector3">
            <a:avLst>
              <a:gd name="adj1" fmla="val -274994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284471" y="4669673"/>
            <a:ext cx="8595918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※ PCB , 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클린치 </a:t>
            </a: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두께 </a:t>
            </a: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, 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부품 조정의 편차 발생 중점 단축 개선점 </a:t>
            </a: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설비 관리 </a:t>
            </a: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POINT 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선정 계획 정비 운영 </a:t>
            </a:r>
            <a:endParaRPr lang="en-US" altLang="ko-KR" sz="1050" b="1" dirty="0">
              <a:solidFill>
                <a:schemeClr val="bg2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48" name="그룹 147">
            <a:extLst>
              <a:ext uri="{FF2B5EF4-FFF2-40B4-BE49-F238E27FC236}">
                <a16:creationId xmlns="" xmlns:a16="http://schemas.microsoft.com/office/drawing/2014/main" id="{8F2520BF-1977-4EA2-AADD-DBBD9ECBA052}"/>
              </a:ext>
            </a:extLst>
          </p:cNvPr>
          <p:cNvGrpSpPr/>
          <p:nvPr/>
        </p:nvGrpSpPr>
        <p:grpSpPr>
          <a:xfrm>
            <a:off x="7414032" y="707099"/>
            <a:ext cx="1438962" cy="430243"/>
            <a:chOff x="7987618" y="2782672"/>
            <a:chExt cx="3533823" cy="1012874"/>
          </a:xfrm>
        </p:grpSpPr>
        <p:sp>
          <p:nvSpPr>
            <p:cNvPr id="149" name="직사각형 148">
              <a:extLst>
                <a:ext uri="{FF2B5EF4-FFF2-40B4-BE49-F238E27FC236}">
                  <a16:creationId xmlns="" xmlns:a16="http://schemas.microsoft.com/office/drawing/2014/main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50" name="직사각형 149">
              <a:extLst>
                <a:ext uri="{FF2B5EF4-FFF2-40B4-BE49-F238E27FC236}">
                  <a16:creationId xmlns="" xmlns:a16="http://schemas.microsoft.com/office/drawing/2014/main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첨부파일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908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5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■.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Radial </a:t>
            </a:r>
            <a:r>
              <a:rPr lang="ko-KR" altLang="en-US" b="1" dirty="0" smtClean="0">
                <a:latin typeface="+mn-ea"/>
              </a:rPr>
              <a:t>설비 유실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66179"/>
              </p:ext>
            </p:extLst>
          </p:nvPr>
        </p:nvGraphicFramePr>
        <p:xfrm>
          <a:off x="388800" y="1116000"/>
          <a:ext cx="8360162" cy="5337336"/>
        </p:xfrm>
        <a:graphic>
          <a:graphicData uri="http://schemas.openxmlformats.org/drawingml/2006/table">
            <a:tbl>
              <a:tblPr/>
              <a:tblGrid>
                <a:gridCol w="43962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38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Radial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설비 유실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01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~ 2022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추진리더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 과장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부문장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최성태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법인장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95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추진목적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가동 효율 향상 및 점당 가공비 절감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추진목표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8461">
                <a:tc grid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기대효과 </a:t>
                      </a:r>
                      <a:r>
                        <a:rPr lang="en-US" altLang="ko-KR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맑은 고딕" panose="020B0503020000020004" pitchFamily="50" charset="-127"/>
                          <a:ea typeface="+mn-ea"/>
                        </a:rPr>
                        <a:t>유실개선에 따른 비가시화 손실비용 개선 </a:t>
                      </a:r>
                      <a:r>
                        <a:rPr lang="en-US" altLang="ko-KR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300" b="0" dirty="0" smtClean="0"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455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0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824251"/>
              </p:ext>
            </p:extLst>
          </p:nvPr>
        </p:nvGraphicFramePr>
        <p:xfrm>
          <a:off x="4886916" y="2647720"/>
          <a:ext cx="3795767" cy="762000"/>
        </p:xfrm>
        <a:graphic>
          <a:graphicData uri="http://schemas.openxmlformats.org/drawingml/2006/table">
            <a:tbl>
              <a:tblPr/>
              <a:tblGrid>
                <a:gridCol w="626824"/>
                <a:gridCol w="626824"/>
                <a:gridCol w="847373"/>
                <a:gridCol w="847373"/>
                <a:gridCol w="847373"/>
              </a:tblGrid>
              <a:tr h="1905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978064"/>
              </p:ext>
            </p:extLst>
          </p:nvPr>
        </p:nvGraphicFramePr>
        <p:xfrm>
          <a:off x="1393881" y="3929447"/>
          <a:ext cx="6350000" cy="747144"/>
        </p:xfrm>
        <a:graphic>
          <a:graphicData uri="http://schemas.openxmlformats.org/drawingml/2006/table">
            <a:tbl>
              <a:tblPr/>
              <a:tblGrid>
                <a:gridCol w="1270000"/>
                <a:gridCol w="1270000"/>
                <a:gridCol w="1270000"/>
                <a:gridCol w="1270000"/>
                <a:gridCol w="1270000"/>
              </a:tblGrid>
              <a:tr h="186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항목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부하시간가동율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867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67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42.03%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678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비가시화 효과비용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321928"/>
              </p:ext>
            </p:extLst>
          </p:nvPr>
        </p:nvGraphicFramePr>
        <p:xfrm>
          <a:off x="496843" y="4941440"/>
          <a:ext cx="8161121" cy="1407108"/>
        </p:xfrm>
        <a:graphic>
          <a:graphicData uri="http://schemas.openxmlformats.org/drawingml/2006/table">
            <a:tbl>
              <a:tblPr/>
              <a:tblGrid>
                <a:gridCol w="434033"/>
                <a:gridCol w="1655805"/>
                <a:gridCol w="457263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</a:tblGrid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공정별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실적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분석 개선</a:t>
                      </a:r>
                      <a:endParaRPr lang="ko-KR" alt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LEAD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클린치 개선 </a:t>
                      </a:r>
                      <a:endParaRPr lang="ko-KR" alt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/PCB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편차 개선</a:t>
                      </a:r>
                      <a:endParaRPr lang="ko-KR" alt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 </a:t>
                      </a:r>
                      <a:endParaRPr 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반기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3132760" y="5299237"/>
            <a:ext cx="870594" cy="8919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3875315" y="5750011"/>
            <a:ext cx="1339236" cy="5359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3657012" y="5544044"/>
            <a:ext cx="1339236" cy="5359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5308699" y="5972432"/>
            <a:ext cx="1083863" cy="9458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6392562" y="6246739"/>
            <a:ext cx="2166552" cy="4729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11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차트 24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1659844A-EB05-4051-9F18-9BBE8752BC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76797676"/>
              </p:ext>
            </p:extLst>
          </p:nvPr>
        </p:nvGraphicFramePr>
        <p:xfrm>
          <a:off x="352417" y="2609269"/>
          <a:ext cx="8486777" cy="178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제조 경쟁력 향상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 RADIAL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실적 현황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52422" y="1197390"/>
            <a:ext cx="2447927" cy="270588"/>
            <a:chOff x="6111660" y="1050757"/>
            <a:chExt cx="2321605" cy="3757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321605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</a:t>
              </a:r>
              <a:r>
                <a:rPr lang="en-US" altLang="ko-KR" sz="1100" b="1" dirty="0" smtClean="0">
                  <a:latin typeface="+mj-ea"/>
                  <a:ea typeface="+mj-ea"/>
                </a:rPr>
                <a:t>21</a:t>
              </a:r>
              <a:r>
                <a:rPr lang="ko-KR" altLang="en-US" sz="1100" b="1" dirty="0" smtClean="0">
                  <a:latin typeface="+mj-ea"/>
                  <a:ea typeface="+mj-ea"/>
                </a:rPr>
                <a:t>년 </a:t>
              </a:r>
              <a:r>
                <a:rPr lang="en-US" altLang="ko-KR" sz="1100" b="1" dirty="0" smtClean="0">
                  <a:latin typeface="+mj-ea"/>
                  <a:ea typeface="+mj-ea"/>
                </a:rPr>
                <a:t>RADIAL LINE </a:t>
              </a:r>
              <a:r>
                <a:rPr lang="ko-KR" altLang="en-US" sz="1100" b="1" dirty="0" smtClean="0">
                  <a:latin typeface="+mj-ea"/>
                  <a:ea typeface="+mj-ea"/>
                </a:rPr>
                <a:t>별 실적 현황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52423" y="5188205"/>
            <a:ext cx="2362637" cy="279145"/>
            <a:chOff x="6111660" y="1050757"/>
            <a:chExt cx="2240716" cy="49370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462484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년도 및 반기 별 실적 현황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429986" y="4389276"/>
            <a:ext cx="84092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b="1" dirty="0" smtClean="0">
                <a:latin typeface="+mn-ea"/>
              </a:rPr>
              <a:t>21</a:t>
            </a:r>
            <a:r>
              <a:rPr lang="ko-KR" altLang="en-US" sz="1100" b="1" dirty="0" smtClean="0">
                <a:latin typeface="+mn-ea"/>
              </a:rPr>
              <a:t>년 </a:t>
            </a:r>
            <a:r>
              <a:rPr lang="en-US" altLang="ko-KR" sz="1100" b="1" dirty="0" smtClean="0">
                <a:latin typeface="+mn-ea"/>
              </a:rPr>
              <a:t>LINE </a:t>
            </a:r>
            <a:r>
              <a:rPr lang="ko-KR" altLang="en-US" sz="1100" b="1" dirty="0" smtClean="0">
                <a:latin typeface="+mn-ea"/>
              </a:rPr>
              <a:t>실적 </a:t>
            </a:r>
            <a:r>
              <a:rPr lang="en-US" altLang="ko-KR" sz="1100" b="1" dirty="0" smtClean="0">
                <a:latin typeface="+mn-ea"/>
              </a:rPr>
              <a:t>&amp; </a:t>
            </a:r>
            <a:r>
              <a:rPr lang="ko-KR" altLang="en-US" sz="1100" b="1" dirty="0" smtClean="0">
                <a:latin typeface="+mn-ea"/>
              </a:rPr>
              <a:t>유실 현황 </a:t>
            </a:r>
            <a:r>
              <a:rPr lang="en-US" altLang="ko-KR" sz="1100" dirty="0" smtClean="0">
                <a:latin typeface="+mn-ea"/>
              </a:rPr>
              <a:t>– 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WORST 01,03 LINE   / </a:t>
            </a:r>
            <a:r>
              <a:rPr lang="ko-KR" altLang="en-US" sz="1100" dirty="0" smtClean="0">
                <a:latin typeface="+mn-ea"/>
              </a:rPr>
              <a:t>하반기 과제 이후 </a:t>
            </a:r>
            <a:r>
              <a:rPr lang="en-US" altLang="ko-KR" sz="1100" dirty="0" smtClean="0">
                <a:latin typeface="+mn-ea"/>
              </a:rPr>
              <a:t>RA01 </a:t>
            </a:r>
            <a:r>
              <a:rPr lang="en-US" altLang="ko-KR" sz="1100" dirty="0" smtClean="0">
                <a:solidFill>
                  <a:schemeClr val="accent5"/>
                </a:solidFill>
                <a:latin typeface="+mn-ea"/>
              </a:rPr>
              <a:t>“72.6% </a:t>
            </a:r>
            <a:r>
              <a:rPr lang="en-US" altLang="ko-KR" sz="1100" dirty="0" smtClean="0">
                <a:latin typeface="+mn-ea"/>
              </a:rPr>
              <a:t>, RA03 </a:t>
            </a:r>
            <a:r>
              <a:rPr lang="en-US" altLang="ko-KR" sz="1100" dirty="0" smtClean="0">
                <a:solidFill>
                  <a:schemeClr val="accent5"/>
                </a:solidFill>
                <a:latin typeface="+mn-ea"/>
              </a:rPr>
              <a:t>“77.8% </a:t>
            </a:r>
            <a:r>
              <a:rPr lang="ko-KR" altLang="en-US" sz="1100" dirty="0" smtClean="0">
                <a:latin typeface="+mn-ea"/>
              </a:rPr>
              <a:t>상승</a:t>
            </a:r>
            <a:r>
              <a:rPr lang="en-US" altLang="ko-KR" sz="1100" dirty="0" smtClean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b="1" u="sng" dirty="0" smtClean="0">
                <a:latin typeface="+mn-ea"/>
              </a:rPr>
              <a:t>22</a:t>
            </a:r>
            <a:r>
              <a:rPr lang="ko-KR" altLang="en-US" sz="1100" b="1" u="sng" dirty="0" smtClean="0">
                <a:latin typeface="+mn-ea"/>
              </a:rPr>
              <a:t>년 개선 과제 검토 </a:t>
            </a:r>
            <a:r>
              <a:rPr lang="en-US" altLang="ko-KR" sz="1100" dirty="0" smtClean="0">
                <a:latin typeface="+mn-ea"/>
              </a:rPr>
              <a:t>-  </a:t>
            </a:r>
            <a:r>
              <a:rPr lang="ko-KR" altLang="en-US" sz="1100" dirty="0" smtClean="0">
                <a:latin typeface="+mn-ea"/>
              </a:rPr>
              <a:t>유실 </a:t>
            </a:r>
            <a:r>
              <a:rPr lang="en-US" altLang="ko-KR" sz="1100" dirty="0" smtClean="0">
                <a:latin typeface="+mn-ea"/>
              </a:rPr>
              <a:t>WORST LEAD </a:t>
            </a:r>
            <a:r>
              <a:rPr lang="ko-KR" altLang="en-US" sz="1100" dirty="0" smtClean="0">
                <a:latin typeface="+mn-ea"/>
              </a:rPr>
              <a:t>클린치 개선 방향</a:t>
            </a:r>
            <a:r>
              <a:rPr lang="en-US" altLang="ko-KR" sz="1100" dirty="0" smtClean="0">
                <a:latin typeface="+mn-ea"/>
              </a:rPr>
              <a:t>(</a:t>
            </a:r>
            <a:r>
              <a:rPr lang="ko-KR" altLang="en-US" sz="1100" dirty="0" smtClean="0">
                <a:latin typeface="+mn-ea"/>
              </a:rPr>
              <a:t>순간</a:t>
            </a:r>
            <a:r>
              <a:rPr lang="en-US" altLang="ko-KR" sz="1100" dirty="0" smtClean="0">
                <a:latin typeface="+mn-ea"/>
              </a:rPr>
              <a:t>/</a:t>
            </a:r>
            <a:r>
              <a:rPr lang="ko-KR" altLang="en-US" sz="1100" dirty="0" smtClean="0">
                <a:latin typeface="+mn-ea"/>
              </a:rPr>
              <a:t>설비 공통</a:t>
            </a:r>
            <a:r>
              <a:rPr lang="en-US" altLang="ko-KR" sz="1100" dirty="0" smtClean="0">
                <a:latin typeface="+mn-ea"/>
              </a:rPr>
              <a:t>)  / </a:t>
            </a:r>
            <a:r>
              <a:rPr lang="en-US" altLang="ko-KR" sz="1100" dirty="0">
                <a:latin typeface="+mn-ea"/>
              </a:rPr>
              <a:t>MODEL </a:t>
            </a:r>
            <a:r>
              <a:rPr lang="ko-KR" altLang="en-US" sz="1100" dirty="0">
                <a:solidFill>
                  <a:schemeClr val="accent5"/>
                </a:solidFill>
                <a:latin typeface="+mn-ea"/>
              </a:rPr>
              <a:t>부품</a:t>
            </a:r>
            <a:r>
              <a:rPr lang="en-US" altLang="ko-KR" sz="1100" dirty="0">
                <a:solidFill>
                  <a:schemeClr val="accent5"/>
                </a:solidFill>
                <a:latin typeface="+mn-ea"/>
              </a:rPr>
              <a:t>,PCB </a:t>
            </a:r>
            <a:r>
              <a:rPr lang="ko-KR" altLang="en-US" sz="1100" dirty="0">
                <a:solidFill>
                  <a:schemeClr val="accent5"/>
                </a:solidFill>
                <a:latin typeface="+mn-ea"/>
              </a:rPr>
              <a:t>편차 </a:t>
            </a:r>
            <a:r>
              <a:rPr lang="ko-KR" altLang="en-US" sz="1100" dirty="0">
                <a:latin typeface="+mn-ea"/>
              </a:rPr>
              <a:t>효율 저하 개선점 활동</a:t>
            </a:r>
            <a:endParaRPr lang="en-US" altLang="ko-KR" sz="1100" dirty="0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096373" y="2894919"/>
            <a:ext cx="761560" cy="138113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utoShape 9" descr="5%"/>
          <p:cNvSpPr>
            <a:spLocks noChangeArrowheads="1"/>
          </p:cNvSpPr>
          <p:nvPr/>
        </p:nvSpPr>
        <p:spPr bwMode="auto">
          <a:xfrm>
            <a:off x="5981700" y="5544342"/>
            <a:ext cx="2857498" cy="923132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50" dirty="0" smtClean="0">
                <a:latin typeface="+mn-ea"/>
              </a:rPr>
              <a:t>20</a:t>
            </a:r>
            <a:r>
              <a:rPr lang="ko-KR" altLang="en-US" sz="1050" dirty="0" smtClean="0">
                <a:latin typeface="+mn-ea"/>
              </a:rPr>
              <a:t>년 比 유실감소 </a:t>
            </a:r>
            <a:r>
              <a:rPr lang="en-US" altLang="ko-KR" sz="1050" dirty="0" smtClean="0">
                <a:latin typeface="+mn-ea"/>
              </a:rPr>
              <a:t>, </a:t>
            </a:r>
            <a:r>
              <a:rPr lang="ko-KR" altLang="en-US" sz="1050" dirty="0" err="1" smtClean="0">
                <a:latin typeface="+mn-ea"/>
              </a:rPr>
              <a:t>가동율</a:t>
            </a:r>
            <a:r>
              <a:rPr lang="ko-KR" altLang="en-US" sz="1050" dirty="0" smtClean="0">
                <a:latin typeface="+mn-ea"/>
              </a:rPr>
              <a:t> </a:t>
            </a:r>
            <a:r>
              <a:rPr lang="en-US" altLang="ko-KR" sz="1050" dirty="0" smtClean="0">
                <a:latin typeface="+mn-ea"/>
              </a:rPr>
              <a:t>0.86% </a:t>
            </a:r>
            <a:r>
              <a:rPr lang="ko-KR" altLang="en-US" sz="1050" dirty="0" smtClean="0">
                <a:latin typeface="+mn-ea"/>
              </a:rPr>
              <a:t>상승</a:t>
            </a:r>
            <a:endParaRPr lang="en-US" altLang="ko-KR" sz="1050" dirty="0">
              <a:latin typeface="+mn-ea"/>
            </a:endParaRPr>
          </a:p>
          <a:p>
            <a:pPr marL="171450"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latin typeface="+mn-ea"/>
              </a:rPr>
              <a:t>상</a:t>
            </a:r>
            <a:r>
              <a:rPr lang="en-US" altLang="ko-KR" sz="1050" dirty="0" smtClean="0">
                <a:latin typeface="+mn-ea"/>
              </a:rPr>
              <a:t>/</a:t>
            </a:r>
            <a:r>
              <a:rPr lang="ko-KR" altLang="en-US" sz="1050" dirty="0" smtClean="0">
                <a:latin typeface="+mn-ea"/>
              </a:rPr>
              <a:t>하반기 比 가동효율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9.4%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ko-KR" altLang="en-US" sz="1050" dirty="0" smtClean="0">
                <a:latin typeface="+mn-ea"/>
              </a:rPr>
              <a:t>상승</a:t>
            </a:r>
            <a:endParaRPr lang="en-US" altLang="ko-KR" sz="1050" dirty="0" smtClean="0">
              <a:latin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latin typeface="+mn-ea"/>
              </a:rPr>
              <a:t> </a:t>
            </a:r>
            <a:r>
              <a:rPr lang="en-US" altLang="ko-KR" sz="1050" dirty="0" smtClean="0">
                <a:latin typeface="+mn-ea"/>
              </a:rPr>
              <a:t>   </a:t>
            </a:r>
            <a:r>
              <a:rPr lang="ko-KR" altLang="en-US" sz="1050" dirty="0" smtClean="0">
                <a:latin typeface="+mn-ea"/>
              </a:rPr>
              <a:t>순간유실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5.74%</a:t>
            </a:r>
            <a:r>
              <a:rPr lang="en-US" altLang="ko-KR" sz="1050" dirty="0" smtClean="0">
                <a:latin typeface="+mn-ea"/>
              </a:rPr>
              <a:t> , </a:t>
            </a:r>
            <a:r>
              <a:rPr lang="ko-KR" altLang="en-US" sz="1050" dirty="0" smtClean="0">
                <a:latin typeface="+mn-ea"/>
              </a:rPr>
              <a:t>설비고장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3.66%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ko-KR" altLang="en-US" sz="1050" dirty="0" smtClean="0">
                <a:latin typeface="+mn-ea"/>
              </a:rPr>
              <a:t>개선</a:t>
            </a:r>
            <a:r>
              <a:rPr lang="en-US" altLang="ko-KR" sz="1050" dirty="0" smtClean="0">
                <a:latin typeface="+mn-ea"/>
              </a:rPr>
              <a:t> </a:t>
            </a:r>
            <a:endParaRPr lang="ko-KR" altLang="en-US" sz="1050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859020"/>
              </p:ext>
            </p:extLst>
          </p:nvPr>
        </p:nvGraphicFramePr>
        <p:xfrm>
          <a:off x="352418" y="1609774"/>
          <a:ext cx="8486779" cy="899520"/>
        </p:xfrm>
        <a:graphic>
          <a:graphicData uri="http://schemas.openxmlformats.org/drawingml/2006/table">
            <a:tbl>
              <a:tblPr/>
              <a:tblGrid>
                <a:gridCol w="760415"/>
                <a:gridCol w="1099886"/>
                <a:gridCol w="869046"/>
                <a:gridCol w="959572"/>
                <a:gridCol w="959572"/>
                <a:gridCol w="959572"/>
                <a:gridCol w="959572"/>
                <a:gridCol w="959572"/>
                <a:gridCol w="959572"/>
              </a:tblGrid>
              <a:tr h="22488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248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8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5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직사각형 25"/>
          <p:cNvSpPr/>
          <p:nvPr/>
        </p:nvSpPr>
        <p:spPr>
          <a:xfrm>
            <a:off x="4253810" y="2894919"/>
            <a:ext cx="761560" cy="137157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101012"/>
              </p:ext>
            </p:extLst>
          </p:nvPr>
        </p:nvGraphicFramePr>
        <p:xfrm>
          <a:off x="352417" y="5544342"/>
          <a:ext cx="5334001" cy="923132"/>
        </p:xfrm>
        <a:graphic>
          <a:graphicData uri="http://schemas.openxmlformats.org/drawingml/2006/table">
            <a:tbl>
              <a:tblPr/>
              <a:tblGrid>
                <a:gridCol w="533718"/>
                <a:gridCol w="771985"/>
                <a:gridCol w="609963"/>
                <a:gridCol w="724331"/>
                <a:gridCol w="673501"/>
                <a:gridCol w="673501"/>
                <a:gridCol w="673501"/>
                <a:gridCol w="673501"/>
              </a:tblGrid>
              <a:tr h="23078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반기 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3078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9.40%</a:t>
                      </a:r>
                      <a:endParaRPr lang="en-US" altLang="ko-KR" sz="900" b="1" i="0" u="none" strike="noStrike" dirty="0">
                        <a:solidFill>
                          <a:srgbClr val="4472C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58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dirty="0">
                <a:latin typeface="+mn-ea"/>
              </a:rPr>
              <a:t>유실 </a:t>
            </a:r>
            <a:r>
              <a:rPr lang="en-US" altLang="ko-KR" dirty="0">
                <a:latin typeface="+mn-ea"/>
              </a:rPr>
              <a:t>WORST LEAD </a:t>
            </a:r>
            <a:r>
              <a:rPr lang="ko-KR" altLang="en-US" dirty="0">
                <a:latin typeface="+mn-ea"/>
              </a:rPr>
              <a:t>클린치 </a:t>
            </a:r>
            <a:r>
              <a:rPr lang="ko-KR" altLang="en-US" dirty="0" smtClean="0">
                <a:latin typeface="+mn-ea"/>
              </a:rPr>
              <a:t>개선</a:t>
            </a:r>
            <a:r>
              <a:rPr lang="en-US" altLang="ko-KR" dirty="0" smtClean="0">
                <a:latin typeface="+mn-ea"/>
              </a:rPr>
              <a:t> 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429986" y="1134337"/>
            <a:ext cx="1440003" cy="270588"/>
            <a:chOff x="6111660" y="1050757"/>
            <a:chExt cx="2240716" cy="3757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개선 과제 계획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01107" y="1156824"/>
            <a:ext cx="5239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①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LINE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별 </a:t>
            </a:r>
            <a:r>
              <a:rPr lang="ko-KR" altLang="en-US" sz="1200" b="1" dirty="0" err="1" smtClean="0">
                <a:solidFill>
                  <a:srgbClr val="333333"/>
                </a:solidFill>
                <a:latin typeface="맑은 고딕" pitchFamily="50" charset="-127"/>
              </a:rPr>
              <a:t>제품군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편차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② 조정 유실 개선 선정  ③ 과제 계획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PLAN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진행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endParaRPr lang="ko-KR" altLang="en-US" sz="1200" b="1" dirty="0">
              <a:solidFill>
                <a:srgbClr val="333333"/>
              </a:solidFill>
              <a:latin typeface="맑은 고딕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17707"/>
              </p:ext>
            </p:extLst>
          </p:nvPr>
        </p:nvGraphicFramePr>
        <p:xfrm>
          <a:off x="306862" y="1524667"/>
          <a:ext cx="4817071" cy="1571625"/>
        </p:xfrm>
        <a:graphic>
          <a:graphicData uri="http://schemas.openxmlformats.org/drawingml/2006/table">
            <a:tbl>
              <a:tblPr/>
              <a:tblGrid>
                <a:gridCol w="688153"/>
                <a:gridCol w="688153"/>
                <a:gridCol w="688153"/>
                <a:gridCol w="688153"/>
                <a:gridCol w="688153"/>
                <a:gridCol w="688153"/>
                <a:gridCol w="688153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ADAPTER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속도저하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R0A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accent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R0B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R0C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35.23%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5.95%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58.82%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R0D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28.78%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68.64%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R0E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chemeClr val="accent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R0F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86.71%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13.29%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84.99%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7" name="그룹 16"/>
          <p:cNvGrpSpPr/>
          <p:nvPr/>
        </p:nvGrpSpPr>
        <p:grpSpPr>
          <a:xfrm>
            <a:off x="216908" y="3828239"/>
            <a:ext cx="8671719" cy="664097"/>
            <a:chOff x="865765" y="3223663"/>
            <a:chExt cx="8661521" cy="857600"/>
          </a:xfrm>
        </p:grpSpPr>
        <p:grpSp>
          <p:nvGrpSpPr>
            <p:cNvPr id="18" name="그룹 17"/>
            <p:cNvGrpSpPr/>
            <p:nvPr/>
          </p:nvGrpSpPr>
          <p:grpSpPr>
            <a:xfrm>
              <a:off x="1260376" y="3789040"/>
              <a:ext cx="8266910" cy="144016"/>
              <a:chOff x="1007604" y="3789040"/>
              <a:chExt cx="8801237" cy="144016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1007604" y="3789040"/>
                <a:ext cx="8801237" cy="131852"/>
              </a:xfrm>
              <a:prstGeom prst="roundRect">
                <a:avLst>
                  <a:gd name="adj" fmla="val 50000"/>
                </a:avLst>
              </a:prstGeom>
              <a:solidFill>
                <a:srgbClr val="E0C3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 flipH="1">
                <a:off x="1007604" y="3789040"/>
                <a:ext cx="5787353" cy="14401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8AC9CD"/>
                  </a:gs>
                  <a:gs pos="100000">
                    <a:srgbClr val="91A8D2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19" name="타원 18"/>
            <p:cNvSpPr/>
            <p:nvPr/>
          </p:nvSpPr>
          <p:spPr>
            <a:xfrm>
              <a:off x="3185457" y="3789040"/>
              <a:ext cx="144016" cy="144016"/>
            </a:xfrm>
            <a:prstGeom prst="ellipse">
              <a:avLst/>
            </a:prstGeom>
            <a:solidFill>
              <a:srgbClr val="1A2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4936908" y="3789040"/>
              <a:ext cx="144016" cy="144016"/>
            </a:xfrm>
            <a:prstGeom prst="ellipse">
              <a:avLst/>
            </a:prstGeom>
            <a:solidFill>
              <a:srgbClr val="1A2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24" name="그룹 23"/>
            <p:cNvGrpSpPr/>
            <p:nvPr/>
          </p:nvGrpSpPr>
          <p:grpSpPr>
            <a:xfrm>
              <a:off x="6543328" y="3649215"/>
              <a:ext cx="432048" cy="432048"/>
              <a:chOff x="6110131" y="3649215"/>
              <a:chExt cx="432048" cy="432048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6110131" y="3649215"/>
                <a:ext cx="432048" cy="432048"/>
              </a:xfrm>
              <a:prstGeom prst="ellipse">
                <a:avLst/>
              </a:prstGeom>
              <a:solidFill>
                <a:srgbClr val="1A233E">
                  <a:alpha val="3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j-ea"/>
                  <a:ea typeface="+mj-ea"/>
                </a:endParaRPr>
              </a:p>
            </p:txBody>
          </p:sp>
          <p:sp>
            <p:nvSpPr>
              <p:cNvPr id="30" name="타원 29"/>
              <p:cNvSpPr/>
              <p:nvPr/>
            </p:nvSpPr>
            <p:spPr>
              <a:xfrm>
                <a:off x="6255162" y="3789040"/>
                <a:ext cx="144016" cy="144016"/>
              </a:xfrm>
              <a:prstGeom prst="ellipse">
                <a:avLst/>
              </a:prstGeom>
              <a:solidFill>
                <a:srgbClr val="D4D6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4310708" y="3233116"/>
              <a:ext cx="1396414" cy="337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1100" b="1" dirty="0" smtClean="0">
                  <a:solidFill>
                    <a:schemeClr val="accent2"/>
                  </a:solidFill>
                  <a:latin typeface="+mj-ea"/>
                  <a:ea typeface="+mj-ea"/>
                </a:rPr>
                <a:t>클린치 개선 과제</a:t>
              </a:r>
              <a:endParaRPr lang="ko-KR" altLang="ko-KR" sz="1100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Text Box 8"/>
            <p:cNvSpPr txBox="1">
              <a:spLocks noChangeArrowheads="1"/>
            </p:cNvSpPr>
            <p:nvPr/>
          </p:nvSpPr>
          <p:spPr bwMode="auto">
            <a:xfrm>
              <a:off x="2428984" y="3223663"/>
              <a:ext cx="1864662" cy="337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schemeClr val="accent2"/>
                  </a:solidFill>
                  <a:latin typeface="+mj-ea"/>
                  <a:ea typeface="+mj-ea"/>
                </a:rPr>
                <a:t>MODEL </a:t>
              </a:r>
              <a:r>
                <a:rPr lang="ko-KR" altLang="en-US" sz="1100" b="1" dirty="0" smtClean="0">
                  <a:solidFill>
                    <a:schemeClr val="accent2"/>
                  </a:solidFill>
                  <a:latin typeface="+mj-ea"/>
                  <a:ea typeface="+mj-ea"/>
                </a:rPr>
                <a:t>편차 </a:t>
              </a:r>
              <a:r>
                <a:rPr lang="en-US" altLang="ko-KR" sz="1100" b="1" dirty="0" smtClean="0">
                  <a:solidFill>
                    <a:schemeClr val="accent2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100" b="1" dirty="0" smtClean="0">
                  <a:solidFill>
                    <a:schemeClr val="accent2"/>
                  </a:solidFill>
                  <a:latin typeface="+mj-ea"/>
                  <a:ea typeface="+mj-ea"/>
                </a:rPr>
                <a:t>조정 개선</a:t>
              </a:r>
              <a:endParaRPr lang="ko-KR" altLang="ko-KR" sz="1100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1476400" y="3789040"/>
              <a:ext cx="144016" cy="144016"/>
            </a:xfrm>
            <a:prstGeom prst="ellipse">
              <a:avLst/>
            </a:prstGeom>
            <a:solidFill>
              <a:srgbClr val="1A23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8" name="Text Box 8"/>
            <p:cNvSpPr txBox="1">
              <a:spLocks noChangeArrowheads="1"/>
            </p:cNvSpPr>
            <p:nvPr/>
          </p:nvSpPr>
          <p:spPr bwMode="auto">
            <a:xfrm>
              <a:off x="865765" y="3233116"/>
              <a:ext cx="1396414" cy="337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1100" b="1" dirty="0" smtClean="0">
                  <a:solidFill>
                    <a:schemeClr val="accent2"/>
                  </a:solidFill>
                  <a:latin typeface="+mj-ea"/>
                  <a:ea typeface="+mj-ea"/>
                </a:rPr>
                <a:t>WORST </a:t>
              </a:r>
              <a:r>
                <a:rPr lang="ko-KR" altLang="en-US" sz="1100" b="1" dirty="0" smtClean="0">
                  <a:solidFill>
                    <a:schemeClr val="accent2"/>
                  </a:solidFill>
                  <a:latin typeface="+mj-ea"/>
                  <a:ea typeface="+mj-ea"/>
                </a:rPr>
                <a:t>문제점</a:t>
              </a:r>
              <a:endParaRPr lang="ko-KR" altLang="ko-KR" sz="1100" b="1" dirty="0">
                <a:solidFill>
                  <a:schemeClr val="accent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타원 32"/>
          <p:cNvSpPr/>
          <p:nvPr/>
        </p:nvSpPr>
        <p:spPr>
          <a:xfrm>
            <a:off x="7526427" y="4050093"/>
            <a:ext cx="541584" cy="534016"/>
          </a:xfrm>
          <a:prstGeom prst="ellipse">
            <a:avLst/>
          </a:prstGeom>
          <a:solidFill>
            <a:srgbClr val="1A233E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7580941" y="4149819"/>
            <a:ext cx="432557" cy="334564"/>
          </a:xfrm>
          <a:prstGeom prst="ellipse">
            <a:avLst/>
          </a:prstGeom>
          <a:solidFill>
            <a:srgbClr val="1A233E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latin typeface="+mj-ea"/>
              <a:ea typeface="+mj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725126" y="4277570"/>
            <a:ext cx="144186" cy="111521"/>
          </a:xfrm>
          <a:prstGeom prst="ellipse">
            <a:avLst/>
          </a:prstGeom>
          <a:solidFill>
            <a:srgbClr val="D4D6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" name="갈매기형 수장 5"/>
          <p:cNvSpPr/>
          <p:nvPr/>
        </p:nvSpPr>
        <p:spPr>
          <a:xfrm>
            <a:off x="8660144" y="4057313"/>
            <a:ext cx="263611" cy="502534"/>
          </a:xfrm>
          <a:prstGeom prst="chevron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47" y="4634703"/>
            <a:ext cx="2042985" cy="128054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663" y="4625387"/>
            <a:ext cx="2042985" cy="1289864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158" y="4634703"/>
            <a:ext cx="2042985" cy="128054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8F2520BF-1977-4EA2-AADD-DBBD9ECBA052}"/>
              </a:ext>
            </a:extLst>
          </p:cNvPr>
          <p:cNvGrpSpPr/>
          <p:nvPr/>
        </p:nvGrpSpPr>
        <p:grpSpPr>
          <a:xfrm>
            <a:off x="7400448" y="757640"/>
            <a:ext cx="1438962" cy="430243"/>
            <a:chOff x="7987618" y="2782672"/>
            <a:chExt cx="3533823" cy="1012874"/>
          </a:xfrm>
        </p:grpSpPr>
        <p:sp>
          <p:nvSpPr>
            <p:cNvPr id="38" name="직사각형 37">
              <a:extLst>
                <a:ext uri="{FF2B5EF4-FFF2-40B4-BE49-F238E27FC236}">
                  <a16:creationId xmlns="" xmlns:a16="http://schemas.microsoft.com/office/drawing/2014/main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="" xmlns:a16="http://schemas.microsoft.com/office/drawing/2014/main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첨부파일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</p:txBody>
        </p:sp>
      </p:grpSp>
      <p:cxnSp>
        <p:nvCxnSpPr>
          <p:cNvPr id="40" name="직선 연결선 39"/>
          <p:cNvCxnSpPr/>
          <p:nvPr/>
        </p:nvCxnSpPr>
        <p:spPr>
          <a:xfrm flipV="1">
            <a:off x="251520" y="6039437"/>
            <a:ext cx="8651260" cy="17231"/>
          </a:xfrm>
          <a:prstGeom prst="line">
            <a:avLst/>
          </a:prstGeom>
          <a:ln w="127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5817" y="6162947"/>
            <a:ext cx="1362204" cy="2714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기대 효과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539331" y="6063699"/>
            <a:ext cx="5754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◆ 조정 유실개선 평가 </a:t>
            </a:r>
            <a:r>
              <a:rPr lang="ko-KR" altLang="en-US" sz="1200" b="1" dirty="0" err="1" smtClean="0">
                <a:solidFill>
                  <a:schemeClr val="tx2"/>
                </a:solidFill>
                <a:latin typeface="+mj-ea"/>
                <a:ea typeface="+mj-ea"/>
              </a:rPr>
              <a:t>가동율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 안정화 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목표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85%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↑ 유지관리</a:t>
            </a:r>
            <a:endParaRPr lang="en-US" altLang="ko-KR" sz="1200" b="1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92709" y="3173726"/>
            <a:ext cx="8595918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※ 11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월 실적현황  </a:t>
            </a: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22</a:t>
            </a:r>
            <a:r>
              <a:rPr lang="ko-KR" altLang="en-US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년도 개선 방향 검토 진행 </a:t>
            </a:r>
            <a:r>
              <a:rPr lang="en-US" altLang="ko-KR" sz="1050" b="1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– </a:t>
            </a:r>
            <a:r>
              <a:rPr lang="ko-KR" altLang="en-US" sz="1050" b="1" dirty="0" smtClean="0">
                <a:solidFill>
                  <a:schemeClr val="accent5"/>
                </a:solidFill>
                <a:latin typeface="+mn-ea"/>
              </a:rPr>
              <a:t>목표 관리 </a:t>
            </a:r>
            <a:r>
              <a:rPr lang="en-US" altLang="ko-KR" sz="1050" b="1" dirty="0" smtClean="0">
                <a:solidFill>
                  <a:schemeClr val="accent5"/>
                </a:solidFill>
                <a:latin typeface="+mn-ea"/>
              </a:rPr>
              <a:t>85% </a:t>
            </a:r>
            <a:r>
              <a:rPr lang="ko-KR" altLang="en-US" sz="1050" b="1" dirty="0" smtClean="0">
                <a:solidFill>
                  <a:schemeClr val="accent5"/>
                </a:solidFill>
                <a:latin typeface="+mn-ea"/>
              </a:rPr>
              <a:t>달성 및 유지운영 목적 중점 미세 관리 방안 계획</a:t>
            </a:r>
            <a:endParaRPr lang="en-US" altLang="ko-KR" sz="1050" b="1" dirty="0" smtClean="0">
              <a:solidFill>
                <a:schemeClr val="accent5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050" b="1" dirty="0">
                <a:solidFill>
                  <a:schemeClr val="accent5"/>
                </a:solidFill>
                <a:latin typeface="+mn-ea"/>
              </a:rPr>
              <a:t> </a:t>
            </a:r>
            <a:r>
              <a:rPr lang="en-US" altLang="ko-KR" sz="1050" b="1" dirty="0" smtClean="0">
                <a:solidFill>
                  <a:schemeClr val="accent5"/>
                </a:solidFill>
                <a:latin typeface="+mn-ea"/>
              </a:rPr>
              <a:t>    LINE </a:t>
            </a:r>
            <a:r>
              <a:rPr lang="ko-KR" altLang="en-US" sz="1050" b="1" dirty="0" smtClean="0">
                <a:solidFill>
                  <a:schemeClr val="accent5"/>
                </a:solidFill>
                <a:latin typeface="+mn-ea"/>
              </a:rPr>
              <a:t>년 평균 </a:t>
            </a:r>
            <a:r>
              <a:rPr lang="en-US" altLang="ko-KR" sz="1050" b="1" dirty="0" smtClean="0">
                <a:solidFill>
                  <a:schemeClr val="accent5"/>
                </a:solidFill>
                <a:latin typeface="+mn-ea"/>
              </a:rPr>
              <a:t>MODEL 40</a:t>
            </a:r>
            <a:r>
              <a:rPr lang="ko-KR" altLang="en-US" sz="1050" b="1" dirty="0" smtClean="0">
                <a:solidFill>
                  <a:schemeClr val="accent5"/>
                </a:solidFill>
                <a:latin typeface="+mn-ea"/>
              </a:rPr>
              <a:t>종 운영 </a:t>
            </a:r>
            <a:r>
              <a:rPr lang="en-US" altLang="ko-KR" sz="1050" b="1" dirty="0" smtClean="0">
                <a:solidFill>
                  <a:schemeClr val="accent5"/>
                </a:solidFill>
                <a:latin typeface="+mn-ea"/>
              </a:rPr>
              <a:t>/ MOBILE , ADT , SMPS </a:t>
            </a:r>
            <a:r>
              <a:rPr lang="ko-KR" altLang="en-US" sz="1050" b="1" dirty="0" err="1" smtClean="0">
                <a:solidFill>
                  <a:schemeClr val="accent5"/>
                </a:solidFill>
                <a:latin typeface="+mn-ea"/>
              </a:rPr>
              <a:t>제품군</a:t>
            </a:r>
            <a:r>
              <a:rPr lang="ko-KR" altLang="en-US" sz="1050" b="1" dirty="0" smtClean="0">
                <a:solidFill>
                  <a:schemeClr val="accent5"/>
                </a:solidFill>
                <a:latin typeface="+mn-ea"/>
              </a:rPr>
              <a:t> 효율 영향 검토 </a:t>
            </a:r>
            <a:r>
              <a:rPr lang="en-US" altLang="ko-KR" sz="1050" b="1" dirty="0" smtClean="0">
                <a:solidFill>
                  <a:schemeClr val="accent5"/>
                </a:solidFill>
                <a:latin typeface="+mn-ea"/>
              </a:rPr>
              <a:t>/ WORST </a:t>
            </a:r>
            <a:r>
              <a:rPr lang="ko-KR" altLang="en-US" sz="1050" b="1" dirty="0" smtClean="0">
                <a:solidFill>
                  <a:schemeClr val="accent5"/>
                </a:solidFill>
                <a:latin typeface="+mn-ea"/>
              </a:rPr>
              <a:t>조정 유실 개선 계획</a:t>
            </a:r>
            <a:endParaRPr lang="en-US" altLang="ko-KR" sz="1050" b="1" dirty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16919" y="4173592"/>
            <a:ext cx="428322" cy="276999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3000"/>
                </a:schemeClr>
              </a:gs>
              <a:gs pos="85000">
                <a:schemeClr val="accent4">
                  <a:alpha val="41000"/>
                  <a:lumMod val="56000"/>
                  <a:lumOff val="44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1</a:t>
            </a:r>
            <a:r>
              <a:rPr lang="ko-KR" altLang="en-US" sz="1200" b="1" dirty="0" smtClean="0">
                <a:latin typeface="+mn-ea"/>
              </a:rPr>
              <a:t>월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15396" y="4173202"/>
            <a:ext cx="837089" cy="276999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3000"/>
                </a:schemeClr>
              </a:gs>
              <a:gs pos="85000">
                <a:schemeClr val="accent4">
                  <a:alpha val="41000"/>
                  <a:lumMod val="56000"/>
                  <a:lumOff val="44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2</a:t>
            </a:r>
            <a:r>
              <a:rPr lang="ko-KR" altLang="en-US" sz="1200" b="1" dirty="0" smtClean="0">
                <a:latin typeface="+mn-ea"/>
              </a:rPr>
              <a:t>월</a:t>
            </a:r>
            <a:r>
              <a:rPr lang="en-US" altLang="ko-KR" sz="1200" b="1" dirty="0" smtClean="0">
                <a:latin typeface="+mn-ea"/>
              </a:rPr>
              <a:t>~3</a:t>
            </a:r>
            <a:r>
              <a:rPr lang="ko-KR" altLang="en-US" sz="1200" b="1" dirty="0" smtClean="0">
                <a:latin typeface="+mn-ea"/>
              </a:rPr>
              <a:t>월 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5321522" y="3832295"/>
            <a:ext cx="139805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b="1" dirty="0" smtClean="0">
                <a:solidFill>
                  <a:schemeClr val="accent2"/>
                </a:solidFill>
                <a:latin typeface="+mj-ea"/>
                <a:ea typeface="+mj-ea"/>
              </a:rPr>
              <a:t>유효성 평가</a:t>
            </a:r>
            <a:endParaRPr lang="ko-KR" altLang="ko-KR" sz="11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8" name="Text Box 8"/>
          <p:cNvSpPr txBox="1">
            <a:spLocks noChangeArrowheads="1"/>
          </p:cNvSpPr>
          <p:nvPr/>
        </p:nvSpPr>
        <p:spPr bwMode="auto">
          <a:xfrm>
            <a:off x="7053584" y="3828241"/>
            <a:ext cx="147257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100" b="1" dirty="0" smtClean="0">
                <a:solidFill>
                  <a:schemeClr val="accent2"/>
                </a:solidFill>
                <a:latin typeface="+mj-ea"/>
                <a:ea typeface="+mj-ea"/>
              </a:rPr>
              <a:t>반기 </a:t>
            </a:r>
            <a:r>
              <a:rPr lang="ko-KR" altLang="en-US" sz="1100" b="1" smtClean="0">
                <a:solidFill>
                  <a:schemeClr val="accent2"/>
                </a:solidFill>
                <a:latin typeface="+mj-ea"/>
                <a:ea typeface="+mj-ea"/>
              </a:rPr>
              <a:t>반복 유지 관리</a:t>
            </a:r>
            <a:endParaRPr lang="ko-KR" altLang="ko-KR" sz="11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498714" y="4166409"/>
            <a:ext cx="837089" cy="276999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3000"/>
                </a:schemeClr>
              </a:gs>
              <a:gs pos="85000">
                <a:schemeClr val="accent4">
                  <a:alpha val="41000"/>
                  <a:lumMod val="56000"/>
                  <a:lumOff val="44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3</a:t>
            </a:r>
            <a:r>
              <a:rPr lang="ko-KR" altLang="en-US" sz="1200" b="1" dirty="0" smtClean="0">
                <a:latin typeface="+mn-ea"/>
              </a:rPr>
              <a:t>월</a:t>
            </a:r>
            <a:r>
              <a:rPr lang="en-US" altLang="ko-KR" sz="1200" b="1" dirty="0" smtClean="0">
                <a:latin typeface="+mn-ea"/>
              </a:rPr>
              <a:t>~5</a:t>
            </a:r>
            <a:r>
              <a:rPr lang="ko-KR" altLang="en-US" sz="1200" b="1" dirty="0" smtClean="0">
                <a:latin typeface="+mn-ea"/>
              </a:rPr>
              <a:t>월 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07570" y="4169056"/>
            <a:ext cx="428322" cy="276999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3000"/>
                </a:schemeClr>
              </a:gs>
              <a:gs pos="85000">
                <a:schemeClr val="accent4">
                  <a:alpha val="41000"/>
                  <a:lumMod val="56000"/>
                  <a:lumOff val="44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5</a:t>
            </a:r>
            <a:r>
              <a:rPr lang="ko-KR" altLang="en-US" sz="1200" b="1" dirty="0" smtClean="0">
                <a:latin typeface="+mn-ea"/>
              </a:rPr>
              <a:t>월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64936" y="4173203"/>
            <a:ext cx="428322" cy="276999"/>
          </a:xfrm>
          <a:prstGeom prst="rect">
            <a:avLst/>
          </a:prstGeom>
          <a:gradFill>
            <a:gsLst>
              <a:gs pos="0">
                <a:schemeClr val="accent4">
                  <a:lumMod val="60000"/>
                  <a:lumOff val="40000"/>
                  <a:alpha val="23000"/>
                </a:schemeClr>
              </a:gs>
              <a:gs pos="85000">
                <a:schemeClr val="accent4">
                  <a:alpha val="41000"/>
                  <a:lumMod val="56000"/>
                  <a:lumOff val="44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</a:gradFill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+mn-ea"/>
              </a:rPr>
              <a:t>6</a:t>
            </a:r>
            <a:r>
              <a:rPr lang="ko-KR" altLang="en-US" sz="1200" b="1" dirty="0" smtClean="0">
                <a:latin typeface="+mn-ea"/>
              </a:rPr>
              <a:t>월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661" y="1522799"/>
            <a:ext cx="3704966" cy="1628243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946A776D-730E-4331-8A91-FCF8B1A5D7A2}"/>
              </a:ext>
            </a:extLst>
          </p:cNvPr>
          <p:cNvSpPr/>
          <p:nvPr/>
        </p:nvSpPr>
        <p:spPr>
          <a:xfrm>
            <a:off x="1170941" y="5091427"/>
            <a:ext cx="830166" cy="320832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/>
              <a:t>유실 인자세부 현황</a:t>
            </a:r>
            <a:endParaRPr lang="ko-KR" altLang="en-US" sz="1000" b="1" dirty="0"/>
          </a:p>
        </p:txBody>
      </p:sp>
      <p:sp>
        <p:nvSpPr>
          <p:cNvPr id="59" name="직사각형 58">
            <a:extLst>
              <a:ext uri="{FF2B5EF4-FFF2-40B4-BE49-F238E27FC236}">
                <a16:creationId xmlns="" xmlns:a16="http://schemas.microsoft.com/office/drawing/2014/main" id="{946A776D-730E-4331-8A91-FCF8B1A5D7A2}"/>
              </a:ext>
            </a:extLst>
          </p:cNvPr>
          <p:cNvSpPr/>
          <p:nvPr/>
        </p:nvSpPr>
        <p:spPr>
          <a:xfrm>
            <a:off x="3362766" y="5091427"/>
            <a:ext cx="830166" cy="320832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주요 항목</a:t>
            </a:r>
            <a:endParaRPr lang="en-US" altLang="ko-KR" sz="1000" b="1" dirty="0"/>
          </a:p>
          <a:p>
            <a:pPr algn="ctr"/>
            <a:r>
              <a:rPr lang="ko-KR" altLang="en-US" sz="1000" b="1" dirty="0" smtClean="0"/>
              <a:t>방향 개선</a:t>
            </a:r>
            <a:endParaRPr lang="ko-KR" altLang="en-US" sz="1000" b="1" dirty="0"/>
          </a:p>
        </p:txBody>
      </p:sp>
      <p:sp>
        <p:nvSpPr>
          <p:cNvPr id="60" name="직사각형 59">
            <a:extLst>
              <a:ext uri="{FF2B5EF4-FFF2-40B4-BE49-F238E27FC236}">
                <a16:creationId xmlns="" xmlns:a16="http://schemas.microsoft.com/office/drawing/2014/main" id="{946A776D-730E-4331-8A91-FCF8B1A5D7A2}"/>
              </a:ext>
            </a:extLst>
          </p:cNvPr>
          <p:cNvSpPr/>
          <p:nvPr/>
        </p:nvSpPr>
        <p:spPr>
          <a:xfrm>
            <a:off x="5484480" y="5080975"/>
            <a:ext cx="830166" cy="320832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계획 </a:t>
            </a:r>
            <a:r>
              <a:rPr lang="en-US" altLang="ko-KR" sz="1000" b="1" dirty="0" smtClean="0"/>
              <a:t>PLAN</a:t>
            </a:r>
          </a:p>
          <a:p>
            <a:pPr algn="ctr"/>
            <a:r>
              <a:rPr lang="ko-KR" altLang="en-US" sz="1000" b="1" dirty="0" smtClean="0"/>
              <a:t>운영 활동</a:t>
            </a:r>
            <a:endParaRPr lang="en-US" altLang="ko-KR" sz="1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4274" y="4600611"/>
            <a:ext cx="1879482" cy="1319417"/>
          </a:xfrm>
          <a:prstGeom prst="rect">
            <a:avLst/>
          </a:prstGeom>
        </p:spPr>
      </p:pic>
      <p:pic>
        <p:nvPicPr>
          <p:cNvPr id="58" name="Picture 5" descr="E:\PNG\화살표\화살살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179317" y="4925605"/>
            <a:ext cx="1305095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</p:spTree>
    <p:extLst>
      <p:ext uri="{BB962C8B-B14F-4D97-AF65-F5344CB8AC3E}">
        <p14:creationId xmlns:p14="http://schemas.microsoft.com/office/powerpoint/2010/main" val="43961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IMT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공통 </a:t>
            </a:r>
            <a:r>
              <a:rPr lang="en-US" altLang="ko-KR" dirty="0" smtClean="0">
                <a:latin typeface="+mn-ea"/>
              </a:rPr>
              <a:t>MODEL </a:t>
            </a:r>
            <a:r>
              <a:rPr lang="ko-KR" altLang="en-US" dirty="0">
                <a:solidFill>
                  <a:schemeClr val="accent5"/>
                </a:solidFill>
                <a:latin typeface="+mn-ea"/>
              </a:rPr>
              <a:t>부품</a:t>
            </a:r>
            <a:r>
              <a:rPr lang="en-US" altLang="ko-KR" dirty="0">
                <a:solidFill>
                  <a:schemeClr val="accent5"/>
                </a:solidFill>
                <a:latin typeface="+mn-ea"/>
              </a:rPr>
              <a:t>,PCB </a:t>
            </a:r>
            <a:r>
              <a:rPr lang="ko-KR" altLang="en-US" dirty="0">
                <a:solidFill>
                  <a:schemeClr val="accent5"/>
                </a:solidFill>
                <a:latin typeface="+mn-ea"/>
              </a:rPr>
              <a:t>편차 </a:t>
            </a:r>
            <a:r>
              <a:rPr lang="ko-KR" altLang="en-US" dirty="0">
                <a:latin typeface="+mn-ea"/>
              </a:rPr>
              <a:t>효율 저하 </a:t>
            </a:r>
            <a:r>
              <a:rPr lang="ko-KR" altLang="en-US" dirty="0" smtClean="0">
                <a:latin typeface="+mn-ea"/>
              </a:rPr>
              <a:t>개선 과제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46219" y="1231837"/>
            <a:ext cx="1629473" cy="270588"/>
            <a:chOff x="6111660" y="1050757"/>
            <a:chExt cx="2240716" cy="3757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개선 과제 방향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1150" y="1242812"/>
            <a:ext cx="6492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①유실 발생인자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PCB </a:t>
            </a:r>
            <a:r>
              <a:rPr lang="ko-KR" altLang="en-US" sz="1200" b="1" dirty="0" err="1" smtClean="0">
                <a:solidFill>
                  <a:srgbClr val="333333"/>
                </a:solidFill>
                <a:latin typeface="맑은 고딕" pitchFamily="50" charset="-127"/>
              </a:rPr>
              <a:t>휨성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개선 방향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② 부품 부적합 유실 증가 분석 개선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endParaRPr lang="ko-KR" altLang="en-US" sz="1200" b="1" dirty="0">
              <a:solidFill>
                <a:srgbClr val="333333"/>
              </a:solidFill>
              <a:latin typeface="맑은 고딕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13039" y="1951050"/>
            <a:ext cx="5486400" cy="882766"/>
            <a:chOff x="313038" y="1951050"/>
            <a:chExt cx="5708447" cy="88276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2568739" y="1425296"/>
              <a:ext cx="882764" cy="193427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91222" y="1347034"/>
              <a:ext cx="726245" cy="1934281"/>
            </a:xfrm>
            <a:prstGeom prst="rect">
              <a:avLst/>
            </a:prstGeom>
          </p:spPr>
        </p:pic>
        <p:pic>
          <p:nvPicPr>
            <p:cNvPr id="11" name="Picture 7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038" y="1951052"/>
              <a:ext cx="1620000" cy="882764"/>
            </a:xfrm>
            <a:prstGeom prst="rect">
              <a:avLst/>
            </a:prstGeom>
          </p:spPr>
        </p:pic>
        <p:cxnSp>
          <p:nvCxnSpPr>
            <p:cNvPr id="5" name="직선 화살표 연결선 4"/>
            <p:cNvCxnSpPr/>
            <p:nvPr/>
          </p:nvCxnSpPr>
          <p:spPr>
            <a:xfrm>
              <a:off x="2677297" y="1951051"/>
              <a:ext cx="8238" cy="882765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685535" y="2261628"/>
              <a:ext cx="1221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bg1"/>
                  </a:solidFill>
                </a:rPr>
                <a:t>25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연배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Y 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폭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185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99686" y="2139061"/>
              <a:ext cx="12218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dirty="0" smtClean="0">
                  <a:solidFill>
                    <a:schemeClr val="bg1"/>
                  </a:solidFill>
                </a:rPr>
                <a:t>20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연배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Y </a:t>
              </a:r>
              <a:r>
                <a:rPr lang="ko-KR" altLang="en-US" sz="1050" dirty="0" smtClean="0">
                  <a:solidFill>
                    <a:schemeClr val="bg1"/>
                  </a:solidFill>
                </a:rPr>
                <a:t>폭 </a:t>
              </a:r>
              <a:r>
                <a:rPr lang="en-US" altLang="ko-KR" sz="1050" dirty="0" smtClean="0">
                  <a:solidFill>
                    <a:schemeClr val="bg1"/>
                  </a:solidFill>
                </a:rPr>
                <a:t>150</a:t>
              </a:r>
              <a:endParaRPr lang="ko-KR" altLang="en-US" sz="105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>
              <a:off x="4619002" y="1951050"/>
              <a:ext cx="0" cy="726247"/>
            </a:xfrm>
            <a:prstGeom prst="straightConnector1">
              <a:avLst/>
            </a:prstGeom>
            <a:ln w="95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5" descr="E:\PNG\화살표\화살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3308414" y="2050556"/>
            <a:ext cx="1305095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5876983" y="1799939"/>
            <a:ext cx="3193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 smtClean="0">
                <a:latin typeface="+mn-ea"/>
              </a:rPr>
              <a:t>□ </a:t>
            </a:r>
            <a:r>
              <a:rPr lang="en-US" altLang="ko-KR" sz="1000" dirty="0" smtClean="0">
                <a:latin typeface="+mn-ea"/>
              </a:rPr>
              <a:t>22</a:t>
            </a:r>
            <a:r>
              <a:rPr lang="ko-KR" altLang="en-US" sz="1000" dirty="0" smtClean="0">
                <a:latin typeface="+mn-ea"/>
              </a:rPr>
              <a:t>년 신규 충전기 </a:t>
            </a:r>
            <a:r>
              <a:rPr lang="en-US" altLang="ko-KR" sz="1000" dirty="0" smtClean="0">
                <a:latin typeface="+mn-ea"/>
              </a:rPr>
              <a:t>MODEL PCB </a:t>
            </a:r>
            <a:r>
              <a:rPr lang="ko-KR" altLang="en-US" sz="1000" dirty="0" smtClean="0">
                <a:latin typeface="+mn-ea"/>
              </a:rPr>
              <a:t>설계 최적화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latin typeface="+mn-ea"/>
              </a:rPr>
              <a:t> 문제점 </a:t>
            </a:r>
            <a:r>
              <a:rPr lang="en-US" altLang="ko-KR" sz="1000" dirty="0" smtClean="0">
                <a:latin typeface="+mn-ea"/>
              </a:rPr>
              <a:t>: PCB </a:t>
            </a:r>
            <a:r>
              <a:rPr lang="ko-KR" altLang="en-US" sz="1000" dirty="0" err="1" smtClean="0">
                <a:latin typeface="+mn-ea"/>
              </a:rPr>
              <a:t>휨성에</a:t>
            </a:r>
            <a:r>
              <a:rPr lang="ko-KR" altLang="en-US" sz="1000" dirty="0" smtClean="0">
                <a:latin typeface="+mn-ea"/>
              </a:rPr>
              <a:t> 따른 삽입 </a:t>
            </a:r>
            <a:r>
              <a:rPr lang="en-US" altLang="ko-KR" sz="1000" dirty="0" smtClean="0">
                <a:latin typeface="+mn-ea"/>
              </a:rPr>
              <a:t>ERROR </a:t>
            </a:r>
            <a:r>
              <a:rPr lang="ko-KR" altLang="en-US" sz="1000" dirty="0" smtClean="0">
                <a:latin typeface="+mn-ea"/>
              </a:rPr>
              <a:t>유실 ↑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개선방향 </a:t>
            </a:r>
            <a:r>
              <a:rPr lang="en-US" altLang="ko-KR" sz="1000" dirty="0" smtClean="0">
                <a:latin typeface="+mn-ea"/>
              </a:rPr>
              <a:t>: Y</a:t>
            </a:r>
            <a:r>
              <a:rPr lang="ko-KR" altLang="en-US" sz="1000" dirty="0" smtClean="0">
                <a:latin typeface="+mn-ea"/>
              </a:rPr>
              <a:t>폭 </a:t>
            </a:r>
            <a:r>
              <a:rPr lang="en-US" altLang="ko-KR" sz="1000" dirty="0" smtClean="0">
                <a:latin typeface="+mn-ea"/>
              </a:rPr>
              <a:t>170MM </a:t>
            </a:r>
            <a:r>
              <a:rPr lang="ko-KR" altLang="en-US" sz="1000" dirty="0" smtClean="0">
                <a:latin typeface="+mn-ea"/>
              </a:rPr>
              <a:t>이하 설계 적용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000" b="1" dirty="0" smtClean="0">
                <a:solidFill>
                  <a:schemeClr val="accent5"/>
                </a:solidFill>
                <a:latin typeface="+mn-ea"/>
              </a:rPr>
              <a:t>※ 21</a:t>
            </a:r>
            <a:r>
              <a:rPr lang="ko-KR" altLang="en-US" sz="1000" b="1" dirty="0" err="1" smtClean="0">
                <a:solidFill>
                  <a:schemeClr val="accent5"/>
                </a:solidFill>
                <a:latin typeface="+mn-ea"/>
              </a:rPr>
              <a:t>년초</a:t>
            </a:r>
            <a:r>
              <a:rPr lang="ko-KR" altLang="en-US" sz="1000" b="1" dirty="0" smtClean="0">
                <a:solidFill>
                  <a:schemeClr val="accent5"/>
                </a:solidFill>
                <a:latin typeface="+mn-ea"/>
              </a:rPr>
              <a:t> 가이드 설계변경 → </a:t>
            </a:r>
            <a:r>
              <a:rPr lang="en-US" altLang="ko-KR" sz="1000" b="1" dirty="0" smtClean="0">
                <a:solidFill>
                  <a:schemeClr val="accent5"/>
                </a:solidFill>
                <a:latin typeface="+mn-ea"/>
              </a:rPr>
              <a:t>22</a:t>
            </a:r>
            <a:r>
              <a:rPr lang="ko-KR" altLang="en-US" sz="1000" b="1" dirty="0" smtClean="0">
                <a:solidFill>
                  <a:schemeClr val="accent5"/>
                </a:solidFill>
                <a:latin typeface="+mn-ea"/>
              </a:rPr>
              <a:t>년 </a:t>
            </a:r>
            <a:r>
              <a:rPr lang="en-US" altLang="ko-KR" sz="1000" b="1" dirty="0" smtClean="0">
                <a:solidFill>
                  <a:schemeClr val="accent5"/>
                </a:solidFill>
                <a:latin typeface="+mn-ea"/>
              </a:rPr>
              <a:t>Y</a:t>
            </a:r>
            <a:r>
              <a:rPr lang="ko-KR" altLang="en-US" sz="1000" b="1" dirty="0" smtClean="0">
                <a:solidFill>
                  <a:schemeClr val="accent5"/>
                </a:solidFill>
                <a:latin typeface="+mn-ea"/>
              </a:rPr>
              <a:t>폭 최적화</a:t>
            </a:r>
            <a:endParaRPr lang="en-US" altLang="ko-KR" sz="1000" b="1" dirty="0" smtClean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377" y="1669134"/>
            <a:ext cx="2291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1) PCB </a:t>
            </a:r>
            <a:r>
              <a:rPr lang="ko-KR" altLang="en-US" sz="1100" b="1" dirty="0" err="1" smtClean="0"/>
              <a:t>휨성</a:t>
            </a:r>
            <a:r>
              <a:rPr lang="ko-KR" altLang="en-US" sz="1100" b="1" dirty="0" smtClean="0"/>
              <a:t> 발생 유실 개선 방향</a:t>
            </a:r>
            <a:endParaRPr lang="ko-KR" altLang="en-US" sz="11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69776" y="2896646"/>
            <a:ext cx="38058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dirty="0" smtClean="0"/>
              <a:t> 22</a:t>
            </a:r>
            <a:r>
              <a:rPr lang="ko-KR" altLang="en-US" sz="1050" dirty="0" smtClean="0"/>
              <a:t>년 신규 </a:t>
            </a:r>
            <a:r>
              <a:rPr lang="en-US" altLang="ko-KR" sz="1050" dirty="0" smtClean="0"/>
              <a:t>MODEL TA1510 PCB Array </a:t>
            </a:r>
            <a:r>
              <a:rPr lang="ko-KR" altLang="en-US" sz="1050" dirty="0" smtClean="0"/>
              <a:t>최적화 설계 적용 </a:t>
            </a:r>
            <a:endParaRPr lang="ko-KR" alt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749465" y="1965282"/>
            <a:ext cx="614271" cy="246221"/>
          </a:xfrm>
          <a:prstGeom prst="rect">
            <a:avLst/>
          </a:prstGeom>
          <a:solidFill>
            <a:srgbClr val="FFFF00">
              <a:alpha val="74000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solidFill>
                  <a:srgbClr val="FF0000"/>
                </a:solidFill>
              </a:rPr>
              <a:t>휨 현상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6416" y="3183134"/>
            <a:ext cx="21162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2</a:t>
            </a:r>
            <a:r>
              <a:rPr lang="en-US" altLang="ko-KR" sz="1100" b="1" dirty="0" smtClean="0"/>
              <a:t>) </a:t>
            </a:r>
            <a:r>
              <a:rPr lang="ko-KR" altLang="en-US" sz="1100" b="1" dirty="0" smtClean="0"/>
              <a:t>부품 부적합 발생 유실 저하</a:t>
            </a:r>
            <a:endParaRPr lang="ko-KR" altLang="en-US" sz="1100" b="1" dirty="0"/>
          </a:p>
        </p:txBody>
      </p:sp>
      <p:grpSp>
        <p:nvGrpSpPr>
          <p:cNvPr id="39" name="그룹 38"/>
          <p:cNvGrpSpPr/>
          <p:nvPr/>
        </p:nvGrpSpPr>
        <p:grpSpPr>
          <a:xfrm>
            <a:off x="305386" y="3463893"/>
            <a:ext cx="5486402" cy="1189146"/>
            <a:chOff x="313037" y="3555853"/>
            <a:chExt cx="5486402" cy="1189146"/>
          </a:xfrm>
        </p:grpSpPr>
        <p:pic>
          <p:nvPicPr>
            <p:cNvPr id="31" name="Picture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66" r="56431" b="20396"/>
            <a:stretch/>
          </p:blipFill>
          <p:spPr bwMode="auto">
            <a:xfrm>
              <a:off x="1870022" y="3555853"/>
              <a:ext cx="1342733" cy="118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674" r="14336" b="23762"/>
            <a:stretch/>
          </p:blipFill>
          <p:spPr bwMode="auto">
            <a:xfrm rot="5400000">
              <a:off x="422800" y="3446091"/>
              <a:ext cx="1189144" cy="1408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868" y="3555853"/>
              <a:ext cx="2415571" cy="1189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5876983" y="3444744"/>
            <a:ext cx="31935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dirty="0" smtClean="0">
                <a:latin typeface="+mn-ea"/>
              </a:rPr>
              <a:t>□ 반복적인 부품 부적합 발생 재발 예방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latin typeface="+mn-ea"/>
              </a:rPr>
              <a:t> 문제점 </a:t>
            </a:r>
            <a:r>
              <a:rPr lang="en-US" altLang="ko-KR" sz="1000" dirty="0" smtClean="0">
                <a:latin typeface="+mn-ea"/>
              </a:rPr>
              <a:t>: </a:t>
            </a:r>
            <a:r>
              <a:rPr lang="ko-KR" altLang="en-US" sz="1000" dirty="0" smtClean="0">
                <a:latin typeface="+mn-ea"/>
              </a:rPr>
              <a:t>비가시적 순간유실 ↑ 효율 ↓</a:t>
            </a:r>
            <a:endParaRPr lang="en-US" altLang="ko-KR" sz="10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개선방향 </a:t>
            </a:r>
            <a:r>
              <a:rPr lang="en-US" altLang="ko-KR" sz="1000" dirty="0" smtClean="0">
                <a:latin typeface="+mn-ea"/>
              </a:rPr>
              <a:t>: VENDER </a:t>
            </a:r>
            <a:r>
              <a:rPr lang="ko-KR" altLang="en-US" sz="1000" dirty="0" smtClean="0">
                <a:latin typeface="+mn-ea"/>
              </a:rPr>
              <a:t>분석 입고 품질 강화</a:t>
            </a:r>
            <a:endParaRPr lang="en-US" altLang="ko-KR" sz="1000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000" b="1" dirty="0" smtClean="0">
                <a:solidFill>
                  <a:schemeClr val="accent5"/>
                </a:solidFill>
                <a:latin typeface="+mn-ea"/>
              </a:rPr>
              <a:t>※ </a:t>
            </a:r>
            <a:r>
              <a:rPr lang="ko-KR" altLang="en-US" sz="1000" b="1" dirty="0" smtClean="0">
                <a:solidFill>
                  <a:schemeClr val="accent5"/>
                </a:solidFill>
                <a:latin typeface="+mn-ea"/>
              </a:rPr>
              <a:t>월 평균 건수 </a:t>
            </a:r>
            <a:r>
              <a:rPr lang="en-US" altLang="ko-KR" sz="1000" b="1" dirty="0" smtClean="0">
                <a:solidFill>
                  <a:schemeClr val="accent5"/>
                </a:solidFill>
                <a:latin typeface="+mn-ea"/>
              </a:rPr>
              <a:t>5</a:t>
            </a:r>
            <a:r>
              <a:rPr lang="ko-KR" altLang="en-US" sz="1000" b="1" dirty="0" smtClean="0">
                <a:solidFill>
                  <a:schemeClr val="accent5"/>
                </a:solidFill>
                <a:latin typeface="+mn-ea"/>
              </a:rPr>
              <a:t>회↑ </a:t>
            </a:r>
            <a:r>
              <a:rPr lang="en-US" altLang="ko-KR" sz="1000" b="1" dirty="0" smtClean="0">
                <a:solidFill>
                  <a:schemeClr val="accent5"/>
                </a:solidFill>
                <a:latin typeface="+mn-ea"/>
              </a:rPr>
              <a:t>, </a:t>
            </a:r>
            <a:r>
              <a:rPr lang="ko-KR" altLang="en-US" sz="1000" b="1" dirty="0" smtClean="0">
                <a:solidFill>
                  <a:schemeClr val="accent5"/>
                </a:solidFill>
                <a:latin typeface="+mn-ea"/>
              </a:rPr>
              <a:t>비가시적 발생 ↑</a:t>
            </a:r>
            <a:endParaRPr lang="en-US" altLang="ko-KR" sz="1000" b="1" dirty="0" smtClean="0">
              <a:solidFill>
                <a:schemeClr val="accent5"/>
              </a:solidFill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9776" y="4697134"/>
            <a:ext cx="53816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050" dirty="0" smtClean="0"/>
              <a:t> </a:t>
            </a:r>
            <a:r>
              <a:rPr lang="ko-KR" altLang="en-US" sz="1050" dirty="0" smtClean="0"/>
              <a:t>일부 부품 예시 </a:t>
            </a:r>
            <a:r>
              <a:rPr lang="en-US" altLang="ko-KR" sz="1050" dirty="0" smtClean="0"/>
              <a:t>– LEAD </a:t>
            </a:r>
            <a:r>
              <a:rPr lang="ko-KR" altLang="en-US" sz="1050" dirty="0" smtClean="0"/>
              <a:t>미세 휨에 따른 삽입 불안정 </a:t>
            </a:r>
            <a:r>
              <a:rPr lang="en-US" altLang="ko-KR" sz="1050" dirty="0" smtClean="0"/>
              <a:t>Recovery </a:t>
            </a:r>
            <a:r>
              <a:rPr lang="ko-KR" altLang="en-US" sz="1050" dirty="0" smtClean="0"/>
              <a:t>증가 순간유실 발생 </a:t>
            </a:r>
            <a:endParaRPr lang="ko-KR" altLang="en-US" sz="1050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736" y="5000043"/>
            <a:ext cx="2225644" cy="1483136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8358" y="4951050"/>
            <a:ext cx="3501082" cy="1532128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922106" y="5186199"/>
            <a:ext cx="310335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＃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원료 부품 안정화 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t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부품 교체 대응 →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근복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원인 대책 강화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내부 부품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취급관리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IMT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설계 표준 부적합 유실 증가 부품 중점관리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V="1">
            <a:off x="2034746" y="4283676"/>
            <a:ext cx="337955" cy="14828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3038800" y="5004831"/>
            <a:ext cx="1508148" cy="195267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VENDER </a:t>
            </a:r>
            <a:r>
              <a:rPr lang="ko-KR" altLang="en-US" sz="1000" dirty="0" smtClean="0"/>
              <a:t>별 발생 건수</a:t>
            </a:r>
            <a:endParaRPr lang="ko-KR" alt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4779973" y="4995145"/>
            <a:ext cx="1011815" cy="400110"/>
          </a:xfrm>
          <a:prstGeom prst="rect">
            <a:avLst/>
          </a:prstGeom>
          <a:gradFill flip="none" rotWithShape="1">
            <a:gsLst>
              <a:gs pos="5500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dirty="0" smtClean="0"/>
              <a:t>1</a:t>
            </a:r>
            <a:r>
              <a:rPr lang="ko-KR" altLang="en-US" sz="1000" dirty="0" smtClean="0"/>
              <a:t>월</a:t>
            </a:r>
            <a:r>
              <a:rPr lang="en-US" altLang="ko-KR" sz="1000" dirty="0" smtClean="0"/>
              <a:t>~10</a:t>
            </a:r>
            <a:r>
              <a:rPr lang="ko-KR" altLang="en-US" sz="1000" dirty="0" smtClean="0"/>
              <a:t>월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이상발생 </a:t>
            </a:r>
            <a:r>
              <a:rPr lang="en-US" altLang="ko-KR" sz="1000" dirty="0" smtClean="0"/>
              <a:t>47</a:t>
            </a:r>
            <a:r>
              <a:rPr lang="ko-KR" altLang="en-US" sz="1000" dirty="0" smtClean="0"/>
              <a:t>건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6020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EYELET PART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개선 </a:t>
            </a:r>
            <a:r>
              <a:rPr lang="ko-KR" altLang="en-US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가동율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향상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429986" y="1134337"/>
            <a:ext cx="2362637" cy="270588"/>
            <a:chOff x="6111660" y="1050757"/>
            <a:chExt cx="2240716" cy="3757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</a:t>
              </a:r>
              <a:r>
                <a:rPr lang="en-US" altLang="ko-KR" sz="1100" b="1" dirty="0" smtClean="0">
                  <a:latin typeface="+mj-ea"/>
                  <a:ea typeface="+mj-ea"/>
                </a:rPr>
                <a:t>21</a:t>
              </a:r>
              <a:r>
                <a:rPr lang="ko-KR" altLang="en-US" sz="1100" b="1" dirty="0" smtClean="0">
                  <a:latin typeface="+mj-ea"/>
                  <a:ea typeface="+mj-ea"/>
                </a:rPr>
                <a:t>년 현황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7439562"/>
              </p:ext>
            </p:extLst>
          </p:nvPr>
        </p:nvGraphicFramePr>
        <p:xfrm>
          <a:off x="251520" y="1545179"/>
          <a:ext cx="6053261" cy="22195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866079" y="1180230"/>
            <a:ext cx="601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①현황 목표 관리 유지 방안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②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1.3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파이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MOBILE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제품 삽입 안정화 개선 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endParaRPr lang="ko-KR" altLang="en-US" sz="1200" b="1" dirty="0">
              <a:solidFill>
                <a:srgbClr val="333333"/>
              </a:solidFill>
              <a:latin typeface="맑은 고딕" pitchFamily="50" charset="-127"/>
            </a:endParaRPr>
          </a:p>
        </p:txBody>
      </p:sp>
      <p:sp>
        <p:nvSpPr>
          <p:cNvPr id="16" name="AutoShape 9" descr="5%"/>
          <p:cNvSpPr>
            <a:spLocks noChangeArrowheads="1"/>
          </p:cNvSpPr>
          <p:nvPr/>
        </p:nvSpPr>
        <p:spPr bwMode="auto">
          <a:xfrm>
            <a:off x="6304782" y="1876081"/>
            <a:ext cx="2575608" cy="1461716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latin typeface="+mn-e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000" dirty="0" smtClean="0">
              <a:latin typeface="+mn-e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latin typeface="+mn-e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000" dirty="0" smtClean="0">
                <a:latin typeface="+mn-ea"/>
              </a:rPr>
              <a:t> </a:t>
            </a:r>
            <a:endParaRPr lang="en-US" altLang="ko-KR" sz="1000" dirty="0" smtClean="0">
              <a:latin typeface="+mn-ea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ko-KR" sz="1000" dirty="0">
              <a:latin typeface="+mn-ea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+mn-ea"/>
              </a:rPr>
              <a:t>하반기 상승 년간 목표 관리 미흡</a:t>
            </a:r>
            <a:endParaRPr lang="en-US" altLang="ko-KR" sz="1000" dirty="0" smtClean="0">
              <a:latin typeface="+mn-ea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+mn-ea"/>
              </a:rPr>
              <a:t>문제점 개선 일관적 효율 유지 계획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838511" y="1680814"/>
            <a:ext cx="1508148" cy="195267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/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목표 관리 개선</a:t>
            </a:r>
            <a:endParaRPr lang="ko-KR" altLang="en-US" sz="10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641456"/>
              </p:ext>
            </p:extLst>
          </p:nvPr>
        </p:nvGraphicFramePr>
        <p:xfrm>
          <a:off x="6384323" y="2007235"/>
          <a:ext cx="2416524" cy="751196"/>
        </p:xfrm>
        <a:graphic>
          <a:graphicData uri="http://schemas.openxmlformats.org/drawingml/2006/table">
            <a:tbl>
              <a:tblPr/>
              <a:tblGrid>
                <a:gridCol w="604131"/>
                <a:gridCol w="604131"/>
                <a:gridCol w="604131"/>
                <a:gridCol w="604131"/>
              </a:tblGrid>
              <a:tr h="2540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408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303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0" name="직선 화살표 연결선 9"/>
          <p:cNvCxnSpPr/>
          <p:nvPr/>
        </p:nvCxnSpPr>
        <p:spPr>
          <a:xfrm>
            <a:off x="832022" y="1974937"/>
            <a:ext cx="5066270" cy="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24459" y="1622514"/>
            <a:ext cx="1636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90% </a:t>
            </a:r>
            <a:r>
              <a:rPr lang="ko-KR" altLang="en-US" sz="1100" dirty="0" smtClean="0">
                <a:solidFill>
                  <a:srgbClr val="FF0000"/>
                </a:solidFill>
              </a:rPr>
              <a:t>↑ 월별 유지 목표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251520" y="3764692"/>
            <a:ext cx="8628869" cy="2702011"/>
            <a:chOff x="361764" y="2328628"/>
            <a:chExt cx="8320508" cy="1604428"/>
          </a:xfrm>
        </p:grpSpPr>
        <p:sp>
          <p:nvSpPr>
            <p:cNvPr id="24" name="모서리가 둥근 직사각형 8"/>
            <p:cNvSpPr/>
            <p:nvPr/>
          </p:nvSpPr>
          <p:spPr>
            <a:xfrm>
              <a:off x="1078835" y="2328628"/>
              <a:ext cx="7603437" cy="160442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grpSp>
          <p:nvGrpSpPr>
            <p:cNvPr id="25" name="그룹 180"/>
            <p:cNvGrpSpPr/>
            <p:nvPr/>
          </p:nvGrpSpPr>
          <p:grpSpPr>
            <a:xfrm>
              <a:off x="361764" y="2376164"/>
              <a:ext cx="1081735" cy="1463471"/>
              <a:chOff x="3751815" y="5199482"/>
              <a:chExt cx="1081735" cy="1060257"/>
            </a:xfrm>
          </p:grpSpPr>
          <p:grpSp>
            <p:nvGrpSpPr>
              <p:cNvPr id="26" name="그룹 181"/>
              <p:cNvGrpSpPr/>
              <p:nvPr/>
            </p:nvGrpSpPr>
            <p:grpSpPr>
              <a:xfrm>
                <a:off x="3847245" y="5199482"/>
                <a:ext cx="986305" cy="1060257"/>
                <a:chOff x="4863045" y="5627379"/>
                <a:chExt cx="1074440" cy="410837"/>
              </a:xfrm>
            </p:grpSpPr>
            <p:sp>
              <p:nvSpPr>
                <p:cNvPr id="28" name="오각형 27"/>
                <p:cNvSpPr/>
                <p:nvPr/>
              </p:nvSpPr>
              <p:spPr>
                <a:xfrm>
                  <a:off x="4863045" y="5640259"/>
                  <a:ext cx="1074440" cy="397957"/>
                </a:xfrm>
                <a:prstGeom prst="homePlate">
                  <a:avLst>
                    <a:gd name="adj" fmla="val 3677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38100" dist="12700" dir="2700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30000"/>
                    </a:lnSpc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자유형 28"/>
                <p:cNvSpPr/>
                <p:nvPr/>
              </p:nvSpPr>
              <p:spPr>
                <a:xfrm>
                  <a:off x="4868779" y="5627379"/>
                  <a:ext cx="873720" cy="397052"/>
                </a:xfrm>
                <a:custGeom>
                  <a:avLst/>
                  <a:gdLst>
                    <a:gd name="connsiteX0" fmla="*/ 0 w 922421"/>
                    <a:gd name="connsiteY0" fmla="*/ 409074 h 409074"/>
                    <a:gd name="connsiteX1" fmla="*/ 922421 w 922421"/>
                    <a:gd name="connsiteY1" fmla="*/ 0 h 409074"/>
                    <a:gd name="connsiteX2" fmla="*/ 0 w 922421"/>
                    <a:gd name="connsiteY2" fmla="*/ 0 h 409074"/>
                    <a:gd name="connsiteX3" fmla="*/ 0 w 922421"/>
                    <a:gd name="connsiteY3" fmla="*/ 409074 h 40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2421" h="409074">
                      <a:moveTo>
                        <a:pt x="0" y="409074"/>
                      </a:moveTo>
                      <a:lnTo>
                        <a:pt x="922421" y="0"/>
                      </a:lnTo>
                      <a:lnTo>
                        <a:pt x="0" y="0"/>
                      </a:lnTo>
                      <a:lnTo>
                        <a:pt x="0" y="40907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alpha val="27000"/>
                      </a:schemeClr>
                    </a:gs>
                  </a:gsLst>
                  <a:lin ang="9000000" scaled="0"/>
                </a:gradFill>
                <a:ln w="15875" cap="rnd">
                  <a:noFill/>
                  <a:tailEnd type="none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30000"/>
                    </a:lnSpc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7" name="제목 114"/>
              <p:cNvSpPr txBox="1">
                <a:spLocks/>
              </p:cNvSpPr>
              <p:nvPr/>
            </p:nvSpPr>
            <p:spPr>
              <a:xfrm>
                <a:off x="3751815" y="5224220"/>
                <a:ext cx="1022073" cy="988745"/>
              </a:xfrm>
              <a:prstGeom prst="rect">
                <a:avLst/>
              </a:prstGeom>
              <a:effectLst>
                <a:outerShdw blurRad="76200" dir="5400000" algn="ctr" rotWithShape="0">
                  <a:sysClr val="windowText" lastClr="000000"/>
                </a:outerShdw>
              </a:effectLst>
            </p:spPr>
            <p:txBody>
              <a:bodyPr anchor="ctr" anchorCtr="0"/>
              <a:lstStyle/>
              <a:p>
                <a:pPr algn="ctr" defTabSz="1330325" eaLnBrk="0" latinLnBrk="0" hangingPunct="0">
                  <a:spcAft>
                    <a:spcPts val="600"/>
                  </a:spcAft>
                  <a:buSzPct val="100000"/>
                  <a:defRPr/>
                </a:pPr>
                <a:r>
                  <a:rPr lang="ko-KR" altLang="en-US" sz="1600" b="1" kern="0" dirty="0" smtClean="0">
                    <a:gradFill>
                      <a:gsLst>
                        <a:gs pos="100000">
                          <a:prstClr val="white"/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</a:rPr>
                  <a:t>과제</a:t>
                </a:r>
                <a:endParaRPr lang="en-US" altLang="ko-KR" sz="1600" b="1" kern="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30" name="직사각형 29"/>
          <p:cNvSpPr/>
          <p:nvPr/>
        </p:nvSpPr>
        <p:spPr>
          <a:xfrm>
            <a:off x="1130515" y="3835711"/>
            <a:ext cx="5624512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 smtClean="0">
                <a:solidFill>
                  <a:schemeClr val="accent1"/>
                </a:solidFill>
                <a:latin typeface="+mn-ea"/>
              </a:rPr>
              <a:t>※ </a:t>
            </a:r>
            <a:r>
              <a:rPr lang="ko-KR" altLang="en-US" sz="1050" b="1" dirty="0" smtClean="0">
                <a:solidFill>
                  <a:schemeClr val="accent1"/>
                </a:solidFill>
                <a:latin typeface="+mn-ea"/>
              </a:rPr>
              <a:t>개선 방향 </a:t>
            </a:r>
            <a:r>
              <a:rPr lang="en-US" altLang="ko-KR" sz="1050" b="1" dirty="0" smtClean="0">
                <a:solidFill>
                  <a:schemeClr val="accent1"/>
                </a:solidFill>
                <a:latin typeface="+mn-ea"/>
              </a:rPr>
              <a:t>:  1.3 </a:t>
            </a:r>
            <a:r>
              <a:rPr lang="ko-KR" altLang="en-US" sz="1050" b="1" dirty="0" smtClean="0">
                <a:solidFill>
                  <a:schemeClr val="accent1"/>
                </a:solidFill>
                <a:latin typeface="+mn-ea"/>
              </a:rPr>
              <a:t>파이 </a:t>
            </a:r>
            <a:r>
              <a:rPr lang="en-US" altLang="ko-KR" sz="1050" b="1" dirty="0" smtClean="0">
                <a:solidFill>
                  <a:schemeClr val="accent1"/>
                </a:solidFill>
                <a:latin typeface="+mn-ea"/>
              </a:rPr>
              <a:t>HEAD</a:t>
            </a:r>
            <a:r>
              <a:rPr lang="ko-KR" altLang="en-US" sz="1050" b="1" dirty="0" smtClean="0">
                <a:solidFill>
                  <a:schemeClr val="accent1"/>
                </a:solidFill>
                <a:latin typeface="+mn-ea"/>
              </a:rPr>
              <a:t>부 유실 주 요인 </a:t>
            </a:r>
            <a:r>
              <a:rPr lang="en-US" altLang="ko-KR" sz="1050" b="1" dirty="0" smtClean="0">
                <a:solidFill>
                  <a:schemeClr val="accent1"/>
                </a:solidFill>
                <a:latin typeface="+mn-ea"/>
              </a:rPr>
              <a:t>PART </a:t>
            </a:r>
            <a:r>
              <a:rPr lang="ko-KR" altLang="en-US" sz="1050" b="1" dirty="0" smtClean="0">
                <a:solidFill>
                  <a:schemeClr val="accent1"/>
                </a:solidFill>
                <a:latin typeface="+mn-ea"/>
              </a:rPr>
              <a:t>개선을 검토 삽입 </a:t>
            </a:r>
            <a:r>
              <a:rPr lang="en-US" altLang="ko-KR" sz="1050" b="1" dirty="0" smtClean="0">
                <a:solidFill>
                  <a:schemeClr val="accent1"/>
                </a:solidFill>
                <a:latin typeface="+mn-ea"/>
              </a:rPr>
              <a:t>MISS </a:t>
            </a:r>
            <a:r>
              <a:rPr lang="ko-KR" altLang="en-US" sz="1050" b="1" dirty="0" smtClean="0">
                <a:solidFill>
                  <a:schemeClr val="accent1"/>
                </a:solidFill>
                <a:latin typeface="+mn-ea"/>
              </a:rPr>
              <a:t>최소화 운영</a:t>
            </a:r>
            <a:endParaRPr lang="en-US" altLang="ko-KR" sz="1050" b="1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60" y="4272535"/>
            <a:ext cx="2099557" cy="211739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834627" y="4774106"/>
            <a:ext cx="886781" cy="261610"/>
          </a:xfrm>
          <a:prstGeom prst="rect">
            <a:avLst/>
          </a:prstGeom>
          <a:solidFill>
            <a:srgbClr val="FFFF00">
              <a:alpha val="33000"/>
            </a:srgbClr>
          </a:solidFill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solidFill>
                  <a:srgbClr val="FF0000"/>
                </a:solidFill>
              </a:rPr>
              <a:t>HEAD </a:t>
            </a:r>
            <a:r>
              <a:rPr lang="ko-KR" altLang="en-US" sz="1050" dirty="0" smtClean="0">
                <a:solidFill>
                  <a:srgbClr val="FF0000"/>
                </a:solidFill>
              </a:rPr>
              <a:t>내부</a:t>
            </a:r>
            <a:endParaRPr lang="ko-KR" altLang="en-US" sz="1050" dirty="0">
              <a:solidFill>
                <a:srgbClr val="FF0000"/>
              </a:solidFill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031781"/>
              </p:ext>
            </p:extLst>
          </p:nvPr>
        </p:nvGraphicFramePr>
        <p:xfrm>
          <a:off x="3520659" y="5277950"/>
          <a:ext cx="5280188" cy="1133475"/>
        </p:xfrm>
        <a:graphic>
          <a:graphicData uri="http://schemas.openxmlformats.org/drawingml/2006/table">
            <a:tbl>
              <a:tblPr/>
              <a:tblGrid>
                <a:gridCol w="1164136"/>
                <a:gridCol w="1029013"/>
                <a:gridCol w="1029013"/>
                <a:gridCol w="1029013"/>
                <a:gridCol w="1029013"/>
              </a:tblGrid>
              <a:tr h="115931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EYELET 1.3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적용 계획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59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NO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/12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LINE  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전개 적용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9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LINE  B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59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LINE  C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59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LINE  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1593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LINE  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평가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658" y="4090715"/>
            <a:ext cx="1877973" cy="1156983"/>
          </a:xfrm>
          <a:prstGeom prst="rect">
            <a:avLst/>
          </a:prstGeom>
        </p:spPr>
      </p:pic>
      <p:pic>
        <p:nvPicPr>
          <p:cNvPr id="33" name="Picture 5" descr="E:\PNG\화살표\화살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758297" y="4368829"/>
            <a:ext cx="1356550" cy="71071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sp>
        <p:nvSpPr>
          <p:cNvPr id="41" name="직사각형 40"/>
          <p:cNvSpPr/>
          <p:nvPr/>
        </p:nvSpPr>
        <p:spPr>
          <a:xfrm>
            <a:off x="5743292" y="4024339"/>
            <a:ext cx="3103350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＃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PART SIZE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재질 변경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Shaft,Slider,pin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t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Slider &amp; Pin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비연마성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재질 강화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Slider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내부 축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6mm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5mm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축소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Shaft :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홀 가이드 변경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6mm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 </a:t>
            </a:r>
            <a:r>
              <a:rPr lang="en-US" altLang="ko-KR" sz="1000" b="1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7mm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확대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723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제조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품질개선 과제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52422" y="1197390"/>
            <a:ext cx="1435189" cy="270588"/>
            <a:chOff x="6111660" y="1050757"/>
            <a:chExt cx="2321605" cy="3757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321605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과제 진행 항목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5820" y="1229758"/>
            <a:ext cx="6014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①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BOND MODEL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인쇄 품질 개선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②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AOI </a:t>
            </a:r>
            <a:r>
              <a:rPr lang="ko-KR" altLang="en-US" sz="1200" b="1" dirty="0" err="1" smtClean="0">
                <a:solidFill>
                  <a:srgbClr val="333333"/>
                </a:solidFill>
                <a:latin typeface="맑은 고딕" pitchFamily="50" charset="-127"/>
              </a:rPr>
              <a:t>검출력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강화 유출 예방 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endParaRPr lang="ko-KR" altLang="en-US" sz="1200" b="1" dirty="0">
              <a:solidFill>
                <a:srgbClr val="333333"/>
              </a:solidFill>
              <a:latin typeface="맑은 고딕" pitchFamily="50" charset="-127"/>
            </a:endParaRPr>
          </a:p>
        </p:txBody>
      </p:sp>
      <p:grpSp>
        <p:nvGrpSpPr>
          <p:cNvPr id="10" name="그룹 21"/>
          <p:cNvGrpSpPr/>
          <p:nvPr/>
        </p:nvGrpSpPr>
        <p:grpSpPr>
          <a:xfrm>
            <a:off x="305833" y="1694009"/>
            <a:ext cx="8459622" cy="3026268"/>
            <a:chOff x="701876" y="1672697"/>
            <a:chExt cx="7449112" cy="4061692"/>
          </a:xfrm>
        </p:grpSpPr>
        <p:sp>
          <p:nvSpPr>
            <p:cNvPr id="11" name="AutoShape 14"/>
            <p:cNvSpPr>
              <a:spLocks noChangeArrowheads="1"/>
            </p:cNvSpPr>
            <p:nvPr/>
          </p:nvSpPr>
          <p:spPr bwMode="auto">
            <a:xfrm>
              <a:off x="701876" y="2226858"/>
              <a:ext cx="2178050" cy="3507531"/>
            </a:xfrm>
            <a:prstGeom prst="roundRect">
              <a:avLst>
                <a:gd name="adj" fmla="val 10699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 smtClean="0"/>
            </a:p>
            <a:p>
              <a: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 smtClean="0"/>
            </a:p>
          </p:txBody>
        </p:sp>
        <p:sp>
          <p:nvSpPr>
            <p:cNvPr id="18" name="Rectangle 7"/>
            <p:cNvSpPr>
              <a:spLocks noChangeArrowheads="1"/>
            </p:cNvSpPr>
            <p:nvPr/>
          </p:nvSpPr>
          <p:spPr bwMode="auto">
            <a:xfrm>
              <a:off x="890801" y="1708026"/>
              <a:ext cx="1800200" cy="7985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B02A00"/>
                </a:gs>
                <a:gs pos="50000">
                  <a:srgbClr val="E2B40C"/>
                </a:gs>
                <a:gs pos="100000">
                  <a:srgbClr val="FFFFCC"/>
                </a:gs>
              </a:gsLst>
              <a:lin ang="13500000" scaled="1"/>
              <a:tileRect/>
            </a:gradFill>
            <a:ln>
              <a:noFill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19" name="Rectangle 7"/>
            <p:cNvSpPr>
              <a:spLocks noChangeArrowheads="1"/>
            </p:cNvSpPr>
            <p:nvPr/>
          </p:nvSpPr>
          <p:spPr bwMode="auto">
            <a:xfrm>
              <a:off x="1010351" y="1786976"/>
              <a:ext cx="1561100" cy="56653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sx="80000" sy="80000" algn="tl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25400" prst="softRound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1122590" y="1833613"/>
              <a:ext cx="1272789" cy="495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dirty="0" smtClean="0">
                  <a:latin typeface="HY견고딕" pitchFamily="18" charset="-127"/>
                  <a:ea typeface="HY견고딕" pitchFamily="18" charset="-127"/>
                </a:rPr>
                <a:t>JIG </a:t>
              </a:r>
              <a:r>
                <a:rPr kumimoji="1" lang="ko-KR" altLang="en-US" dirty="0" smtClean="0">
                  <a:latin typeface="HY견고딕" pitchFamily="18" charset="-127"/>
                  <a:ea typeface="HY견고딕" pitchFamily="18" charset="-127"/>
                </a:rPr>
                <a:t>표준화</a:t>
              </a:r>
              <a:endParaRPr kumimoji="1" lang="ko-KR" altLang="ko-KR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4" name="AutoShape 14"/>
            <p:cNvSpPr>
              <a:spLocks noChangeArrowheads="1"/>
            </p:cNvSpPr>
            <p:nvPr/>
          </p:nvSpPr>
          <p:spPr bwMode="auto">
            <a:xfrm>
              <a:off x="3331534" y="2220620"/>
              <a:ext cx="2178050" cy="3513767"/>
            </a:xfrm>
            <a:prstGeom prst="roundRect">
              <a:avLst>
                <a:gd name="adj" fmla="val 10699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 smtClean="0"/>
            </a:p>
            <a:p>
              <a: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 smtClean="0"/>
            </a:p>
          </p:txBody>
        </p:sp>
        <p:sp>
          <p:nvSpPr>
            <p:cNvPr id="25" name="Text Box 9"/>
            <p:cNvSpPr txBox="1">
              <a:spLocks noChangeArrowheads="1"/>
            </p:cNvSpPr>
            <p:nvPr/>
          </p:nvSpPr>
          <p:spPr bwMode="auto">
            <a:xfrm>
              <a:off x="3403639" y="4109679"/>
              <a:ext cx="2016224" cy="161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ko-KR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kumimoji="1"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BOND </a:t>
              </a:r>
              <a:r>
                <a:rPr kumimoji="1"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주 불량 개선 진행</a:t>
              </a:r>
              <a:endPara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R="0" lvl="0" indent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1608 SIZE MASK </a:t>
              </a:r>
              <a:r>
                <a:rPr kumimoji="1"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재설계</a:t>
              </a:r>
              <a:endPara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R="0" lvl="0" indent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BOND MODEL </a:t>
              </a:r>
              <a:r>
                <a:rPr kumimoji="1"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확대전개</a:t>
              </a:r>
              <a:endParaRPr kumimoji="1"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3525385" y="1698511"/>
              <a:ext cx="1800200" cy="79851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3300"/>
                </a:gs>
                <a:gs pos="51000">
                  <a:srgbClr val="9FBB15"/>
                </a:gs>
                <a:gs pos="100000">
                  <a:srgbClr val="FFFFD5"/>
                </a:gs>
              </a:gsLst>
              <a:lin ang="13500000" scaled="1"/>
            </a:gradFill>
            <a:ln>
              <a:noFill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3640586" y="1797481"/>
              <a:ext cx="1561100" cy="56653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sx="80000" sy="80000" algn="tl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25400" prst="softRound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28" name="Text Box 14"/>
            <p:cNvSpPr txBox="1">
              <a:spLocks noChangeArrowheads="1"/>
            </p:cNvSpPr>
            <p:nvPr/>
          </p:nvSpPr>
          <p:spPr bwMode="auto">
            <a:xfrm>
              <a:off x="3760417" y="1868322"/>
              <a:ext cx="1272789" cy="495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dirty="0" smtClean="0">
                  <a:latin typeface="HY견고딕" pitchFamily="18" charset="-127"/>
                  <a:ea typeface="HY견고딕" pitchFamily="18" charset="-127"/>
                </a:rPr>
                <a:t>MASK</a:t>
              </a:r>
              <a:endParaRPr kumimoji="1" lang="ko-KR" altLang="ko-KR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29" name="AutoShape 14"/>
            <p:cNvSpPr>
              <a:spLocks noChangeArrowheads="1"/>
            </p:cNvSpPr>
            <p:nvPr/>
          </p:nvSpPr>
          <p:spPr bwMode="auto">
            <a:xfrm>
              <a:off x="5972938" y="2220622"/>
              <a:ext cx="2178050" cy="3513766"/>
            </a:xfrm>
            <a:prstGeom prst="roundRect">
              <a:avLst>
                <a:gd name="adj" fmla="val 10699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18900000" scaled="1"/>
            </a:gra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plastic">
              <a:bevelT w="190500" h="63500"/>
            </a:sp3d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 smtClean="0"/>
            </a:p>
            <a:p>
              <a: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ko-KR" altLang="ko-KR" dirty="0" smtClean="0"/>
            </a:p>
          </p:txBody>
        </p:sp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6134764" y="4021665"/>
              <a:ext cx="2016224" cy="1611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ko-KR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kumimoji="1"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개선 효과 검증</a:t>
              </a:r>
              <a:endPara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R="0" lvl="0" indent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kumimoji="1"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기술 향상 </a:t>
              </a:r>
              <a:r>
                <a:rPr kumimoji="1"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/ </a:t>
              </a:r>
              <a:r>
                <a:rPr kumimoji="1" lang="ko-KR" altLang="en-US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검출력</a:t>
              </a:r>
              <a:r>
                <a:rPr kumimoji="1"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강화</a:t>
              </a:r>
              <a:endPara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  <a:p>
              <a:pPr marR="0" lvl="0" indent="0" fontAlgn="base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§"/>
                <a:tabLst/>
              </a:pPr>
              <a:r>
                <a:rPr kumimoji="1"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 </a:t>
              </a:r>
              <a:r>
                <a:rPr kumimoji="1"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능력 평가 운영 </a:t>
              </a:r>
              <a:r>
                <a:rPr kumimoji="1"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-</a:t>
              </a:r>
              <a:r>
                <a:rPr kumimoji="1"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업체협업</a:t>
              </a:r>
              <a:endParaRPr kumimoji="1"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6155016" y="1708026"/>
              <a:ext cx="1800200" cy="79851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B02A00"/>
                </a:gs>
                <a:gs pos="50000">
                  <a:srgbClr val="E2B40C"/>
                </a:gs>
                <a:gs pos="100000">
                  <a:srgbClr val="FFFFCC"/>
                </a:gs>
              </a:gsLst>
              <a:lin ang="13500000" scaled="1"/>
              <a:tileRect/>
            </a:gradFill>
            <a:ln>
              <a:noFill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32" name="Rectangle 7"/>
            <p:cNvSpPr>
              <a:spLocks noChangeArrowheads="1"/>
            </p:cNvSpPr>
            <p:nvPr/>
          </p:nvSpPr>
          <p:spPr bwMode="auto">
            <a:xfrm>
              <a:off x="6281426" y="1819316"/>
              <a:ext cx="1561100" cy="56653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50800" dist="38100" dir="2700000" sx="80000" sy="80000" algn="tl" rotWithShape="0">
                <a:prstClr val="black">
                  <a:alpha val="15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63500" h="25400" prst="softRound"/>
              <a:bevelB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ko-KR" altLang="en-US" dirty="0" smtClean="0">
                <a:solidFill>
                  <a:prstClr val="white"/>
                </a:solidFill>
              </a:endParaRPr>
            </a:p>
          </p:txBody>
        </p:sp>
        <p:sp>
          <p:nvSpPr>
            <p:cNvPr id="33" name="Text Box 14"/>
            <p:cNvSpPr txBox="1">
              <a:spLocks noChangeArrowheads="1"/>
            </p:cNvSpPr>
            <p:nvPr/>
          </p:nvSpPr>
          <p:spPr bwMode="auto">
            <a:xfrm>
              <a:off x="6439017" y="1872881"/>
              <a:ext cx="1272789" cy="4956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dirty="0" smtClean="0">
                  <a:latin typeface="HY견고딕" pitchFamily="18" charset="-127"/>
                  <a:ea typeface="HY견고딕" pitchFamily="18" charset="-127"/>
                </a:rPr>
                <a:t>AOI</a:t>
              </a:r>
              <a:endParaRPr kumimoji="1" lang="ko-KR" altLang="ko-KR" dirty="0" smtClean="0"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 rot="18214003">
              <a:off x="2305284" y="1739083"/>
              <a:ext cx="1784350" cy="1676400"/>
            </a:xfrm>
            <a:custGeom>
              <a:avLst/>
              <a:gdLst>
                <a:gd name="G0" fmla="+- -16630 0 0"/>
                <a:gd name="G1" fmla="+- -9154518 0 0"/>
                <a:gd name="G2" fmla="+- -16630 0 -9154518"/>
                <a:gd name="G3" fmla="+- 10800 0 0"/>
                <a:gd name="G4" fmla="+- 0 0 -1663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19 0 0"/>
                <a:gd name="G9" fmla="+- 0 0 -9154518"/>
                <a:gd name="G10" fmla="+- 5419 0 2700"/>
                <a:gd name="G11" fmla="cos G10 -16630"/>
                <a:gd name="G12" fmla="sin G10 -16630"/>
                <a:gd name="G13" fmla="cos 13500 -16630"/>
                <a:gd name="G14" fmla="sin 13500 -16630"/>
                <a:gd name="G15" fmla="+- G11 10800 0"/>
                <a:gd name="G16" fmla="+- G12 10800 0"/>
                <a:gd name="G17" fmla="+- G13 10800 0"/>
                <a:gd name="G18" fmla="+- G14 10800 0"/>
                <a:gd name="G19" fmla="*/ 5419 1 2"/>
                <a:gd name="G20" fmla="+- G19 5400 0"/>
                <a:gd name="G21" fmla="cos G20 -16630"/>
                <a:gd name="G22" fmla="sin G20 -16630"/>
                <a:gd name="G23" fmla="+- G21 10800 0"/>
                <a:gd name="G24" fmla="+- G12 G23 G22"/>
                <a:gd name="G25" fmla="+- G22 G23 G11"/>
                <a:gd name="G26" fmla="cos 10800 -16630"/>
                <a:gd name="G27" fmla="sin 10800 -16630"/>
                <a:gd name="G28" fmla="cos 5419 -16630"/>
                <a:gd name="G29" fmla="sin 5419 -1663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9154518"/>
                <a:gd name="G36" fmla="sin G34 -9154518"/>
                <a:gd name="G37" fmla="+/ -9154518 -1663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19 G39"/>
                <a:gd name="G43" fmla="sin 541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4499 w 21600"/>
                <a:gd name="T5" fmla="*/ 653 h 21600"/>
                <a:gd name="T6" fmla="*/ 4615 w 21600"/>
                <a:gd name="T7" fmla="*/ 5553 h 21600"/>
                <a:gd name="T8" fmla="*/ 12656 w 21600"/>
                <a:gd name="T9" fmla="*/ 5708 h 21600"/>
                <a:gd name="T10" fmla="*/ 24299 w 21600"/>
                <a:gd name="T11" fmla="*/ 10740 h 21600"/>
                <a:gd name="T12" fmla="*/ 18932 w 21600"/>
                <a:gd name="T13" fmla="*/ 16155 h 21600"/>
                <a:gd name="T14" fmla="*/ 13518 w 21600"/>
                <a:gd name="T15" fmla="*/ 10787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18" y="10776"/>
                  </a:moveTo>
                  <a:cubicBezTo>
                    <a:pt x="16205" y="7792"/>
                    <a:pt x="13783" y="5381"/>
                    <a:pt x="10800" y="5381"/>
                  </a:cubicBezTo>
                  <a:cubicBezTo>
                    <a:pt x="9208" y="5380"/>
                    <a:pt x="7697" y="6080"/>
                    <a:pt x="6667" y="7294"/>
                  </a:cubicBezTo>
                  <a:lnTo>
                    <a:pt x="2564" y="3812"/>
                  </a:lnTo>
                  <a:cubicBezTo>
                    <a:pt x="4616" y="1394"/>
                    <a:pt x="7628" y="-1"/>
                    <a:pt x="10800" y="0"/>
                  </a:cubicBezTo>
                  <a:cubicBezTo>
                    <a:pt x="16746" y="0"/>
                    <a:pt x="21573" y="4806"/>
                    <a:pt x="21599" y="10752"/>
                  </a:cubicBezTo>
                  <a:lnTo>
                    <a:pt x="24299" y="10740"/>
                  </a:lnTo>
                  <a:lnTo>
                    <a:pt x="18932" y="16155"/>
                  </a:lnTo>
                  <a:lnTo>
                    <a:pt x="13518" y="10787"/>
                  </a:lnTo>
                  <a:lnTo>
                    <a:pt x="16218" y="10776"/>
                  </a:lnTo>
                  <a:close/>
                </a:path>
              </a:pathLst>
            </a:custGeom>
            <a:gradFill rotWithShape="1">
              <a:gsLst>
                <a:gs pos="0">
                  <a:srgbClr val="A6BA2C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9525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" name="AutoShape 20"/>
            <p:cNvSpPr>
              <a:spLocks noChangeArrowheads="1"/>
            </p:cNvSpPr>
            <p:nvPr/>
          </p:nvSpPr>
          <p:spPr bwMode="auto">
            <a:xfrm rot="18214003">
              <a:off x="4939705" y="1768858"/>
              <a:ext cx="1784350" cy="1676400"/>
            </a:xfrm>
            <a:custGeom>
              <a:avLst/>
              <a:gdLst>
                <a:gd name="G0" fmla="+- -16630 0 0"/>
                <a:gd name="G1" fmla="+- -9154518 0 0"/>
                <a:gd name="G2" fmla="+- -16630 0 -9154518"/>
                <a:gd name="G3" fmla="+- 10800 0 0"/>
                <a:gd name="G4" fmla="+- 0 0 -16630"/>
                <a:gd name="T0" fmla="*/ 360 256 1"/>
                <a:gd name="T1" fmla="*/ 0 256 1"/>
                <a:gd name="G5" fmla="+- G2 T0 T1"/>
                <a:gd name="G6" fmla="?: G2 G2 G5"/>
                <a:gd name="G7" fmla="+- 0 0 G6"/>
                <a:gd name="G8" fmla="+- 5419 0 0"/>
                <a:gd name="G9" fmla="+- 0 0 -9154518"/>
                <a:gd name="G10" fmla="+- 5419 0 2700"/>
                <a:gd name="G11" fmla="cos G10 -16630"/>
                <a:gd name="G12" fmla="sin G10 -16630"/>
                <a:gd name="G13" fmla="cos 13500 -16630"/>
                <a:gd name="G14" fmla="sin 13500 -16630"/>
                <a:gd name="G15" fmla="+- G11 10800 0"/>
                <a:gd name="G16" fmla="+- G12 10800 0"/>
                <a:gd name="G17" fmla="+- G13 10800 0"/>
                <a:gd name="G18" fmla="+- G14 10800 0"/>
                <a:gd name="G19" fmla="*/ 5419 1 2"/>
                <a:gd name="G20" fmla="+- G19 5400 0"/>
                <a:gd name="G21" fmla="cos G20 -16630"/>
                <a:gd name="G22" fmla="sin G20 -16630"/>
                <a:gd name="G23" fmla="+- G21 10800 0"/>
                <a:gd name="G24" fmla="+- G12 G23 G22"/>
                <a:gd name="G25" fmla="+- G22 G23 G11"/>
                <a:gd name="G26" fmla="cos 10800 -16630"/>
                <a:gd name="G27" fmla="sin 10800 -16630"/>
                <a:gd name="G28" fmla="cos 5419 -16630"/>
                <a:gd name="G29" fmla="sin 5419 -16630"/>
                <a:gd name="G30" fmla="+- G26 10800 0"/>
                <a:gd name="G31" fmla="+- G27 10800 0"/>
                <a:gd name="G32" fmla="+- G28 10800 0"/>
                <a:gd name="G33" fmla="+- G29 10800 0"/>
                <a:gd name="G34" fmla="+- G19 5400 0"/>
                <a:gd name="G35" fmla="cos G34 -9154518"/>
                <a:gd name="G36" fmla="sin G34 -9154518"/>
                <a:gd name="G37" fmla="+/ -9154518 -16630 2"/>
                <a:gd name="T2" fmla="*/ 180 256 1"/>
                <a:gd name="T3" fmla="*/ 0 256 1"/>
                <a:gd name="G38" fmla="+- G37 T2 T3"/>
                <a:gd name="G39" fmla="?: G2 G37 G38"/>
                <a:gd name="G40" fmla="cos 10800 G39"/>
                <a:gd name="G41" fmla="sin 10800 G39"/>
                <a:gd name="G42" fmla="cos 5419 G39"/>
                <a:gd name="G43" fmla="sin 5419 G39"/>
                <a:gd name="G44" fmla="+- G40 10800 0"/>
                <a:gd name="G45" fmla="+- G41 10800 0"/>
                <a:gd name="G46" fmla="+- G42 10800 0"/>
                <a:gd name="G47" fmla="+- G43 10800 0"/>
                <a:gd name="G48" fmla="+- G35 10800 0"/>
                <a:gd name="G49" fmla="+- G36 10800 0"/>
                <a:gd name="T4" fmla="*/ 14499 w 21600"/>
                <a:gd name="T5" fmla="*/ 653 h 21600"/>
                <a:gd name="T6" fmla="*/ 4615 w 21600"/>
                <a:gd name="T7" fmla="*/ 5553 h 21600"/>
                <a:gd name="T8" fmla="*/ 12656 w 21600"/>
                <a:gd name="T9" fmla="*/ 5708 h 21600"/>
                <a:gd name="T10" fmla="*/ 24299 w 21600"/>
                <a:gd name="T11" fmla="*/ 10740 h 21600"/>
                <a:gd name="T12" fmla="*/ 18932 w 21600"/>
                <a:gd name="T13" fmla="*/ 16155 h 21600"/>
                <a:gd name="T14" fmla="*/ 13518 w 21600"/>
                <a:gd name="T15" fmla="*/ 10787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6218" y="10776"/>
                  </a:moveTo>
                  <a:cubicBezTo>
                    <a:pt x="16205" y="7792"/>
                    <a:pt x="13783" y="5381"/>
                    <a:pt x="10800" y="5381"/>
                  </a:cubicBezTo>
                  <a:cubicBezTo>
                    <a:pt x="9208" y="5380"/>
                    <a:pt x="7697" y="6080"/>
                    <a:pt x="6667" y="7294"/>
                  </a:cubicBezTo>
                  <a:lnTo>
                    <a:pt x="2564" y="3812"/>
                  </a:lnTo>
                  <a:cubicBezTo>
                    <a:pt x="4616" y="1394"/>
                    <a:pt x="7628" y="-1"/>
                    <a:pt x="10800" y="0"/>
                  </a:cubicBezTo>
                  <a:cubicBezTo>
                    <a:pt x="16746" y="0"/>
                    <a:pt x="21573" y="4806"/>
                    <a:pt x="21599" y="10752"/>
                  </a:cubicBezTo>
                  <a:lnTo>
                    <a:pt x="24299" y="10740"/>
                  </a:lnTo>
                  <a:lnTo>
                    <a:pt x="18932" y="16155"/>
                  </a:lnTo>
                  <a:lnTo>
                    <a:pt x="13518" y="10787"/>
                  </a:lnTo>
                  <a:lnTo>
                    <a:pt x="16218" y="10776"/>
                  </a:lnTo>
                  <a:close/>
                </a:path>
              </a:pathLst>
            </a:custGeom>
            <a:gradFill rotWithShape="1">
              <a:gsLst>
                <a:gs pos="0">
                  <a:srgbClr val="FFC000"/>
                </a:gs>
                <a:gs pos="100000">
                  <a:schemeClr val="bg1">
                    <a:alpha val="0"/>
                  </a:schemeClr>
                </a:gs>
              </a:gsLst>
              <a:lin ang="10800000" scaled="0"/>
            </a:gradFill>
            <a:ln w="9525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2458043" y="1672697"/>
              <a:ext cx="1225698" cy="3717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R="0" lvl="0" indent="0" algn="ctr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ko-KR" altLang="en-US" sz="1200" dirty="0" smtClean="0">
                  <a:solidFill>
                    <a:schemeClr val="accent1">
                      <a:lumMod val="7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동일 </a:t>
              </a:r>
              <a:r>
                <a:rPr kumimoji="1" lang="en-US" altLang="ko-KR" sz="1200" dirty="0" smtClean="0">
                  <a:solidFill>
                    <a:schemeClr val="accent1">
                      <a:lumMod val="75000"/>
                    </a:schemeClr>
                  </a:solidFill>
                  <a:latin typeface="HY견고딕" pitchFamily="18" charset="-127"/>
                  <a:ea typeface="HY견고딕" pitchFamily="18" charset="-127"/>
                </a:rPr>
                <a:t>MODEL</a:t>
              </a:r>
              <a:endParaRPr kumimoji="1" lang="ko-KR" altLang="ko-KR" sz="1200" dirty="0" smtClean="0"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04" y="2348997"/>
            <a:ext cx="2256710" cy="124295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397721" y="3467834"/>
            <a:ext cx="228973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1"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L43E6 SAMPLE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제작</a:t>
            </a:r>
            <a:endParaRPr kumimoji="1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R="0" lvl="0" indent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12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월내 유효성 검증 후 확대</a:t>
            </a:r>
            <a:endParaRPr kumimoji="1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 marR="0" lvl="0" indent="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</a:pP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SMPS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→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ADT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전체 적용</a:t>
            </a:r>
            <a:endParaRPr kumimoji="1" lang="ko-KR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053" y="2332489"/>
            <a:ext cx="2395907" cy="125945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Text Box 22"/>
          <p:cNvSpPr txBox="1">
            <a:spLocks noChangeArrowheads="1"/>
          </p:cNvSpPr>
          <p:nvPr/>
        </p:nvSpPr>
        <p:spPr bwMode="auto">
          <a:xfrm>
            <a:off x="5278092" y="1713487"/>
            <a:ext cx="139197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200" dirty="0" smtClean="0">
                <a:solidFill>
                  <a:schemeClr val="accent1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유효성 평가</a:t>
            </a:r>
            <a:endParaRPr kumimoji="1" lang="ko-KR" altLang="ko-KR" sz="1200" dirty="0" smtClean="0">
              <a:solidFill>
                <a:schemeClr val="accent1">
                  <a:lumMod val="7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782889"/>
              </p:ext>
            </p:extLst>
          </p:nvPr>
        </p:nvGraphicFramePr>
        <p:xfrm>
          <a:off x="6369876" y="2433376"/>
          <a:ext cx="2329281" cy="647700"/>
        </p:xfrm>
        <a:graphic>
          <a:graphicData uri="http://schemas.openxmlformats.org/drawingml/2006/table">
            <a:tbl>
              <a:tblPr/>
              <a:tblGrid>
                <a:gridCol w="776427"/>
                <a:gridCol w="776427"/>
                <a:gridCol w="776427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보유대수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CYBEROPTIC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QX100I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미르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MV-7XI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496944" y="3176122"/>
            <a:ext cx="1996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chemeClr val="accent1"/>
                </a:solidFill>
              </a:rPr>
              <a:t>＃ 교육 및 평가 일정 수립</a:t>
            </a:r>
            <a:endParaRPr lang="ko-KR" altLang="en-US" sz="1200" b="1">
              <a:solidFill>
                <a:schemeClr val="accent1"/>
              </a:solidFill>
            </a:endParaRPr>
          </a:p>
        </p:txBody>
      </p:sp>
      <p:sp>
        <p:nvSpPr>
          <p:cNvPr id="38" name="AutoShape 4"/>
          <p:cNvSpPr>
            <a:spLocks noChangeArrowheads="1"/>
          </p:cNvSpPr>
          <p:nvPr/>
        </p:nvSpPr>
        <p:spPr bwMode="auto">
          <a:xfrm>
            <a:off x="308245" y="4838366"/>
            <a:ext cx="8457210" cy="32037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solidFill>
                  <a:schemeClr val="accent1"/>
                </a:solidFill>
              </a:rPr>
              <a:t>※ Solder Model </a:t>
            </a:r>
            <a:r>
              <a:rPr lang="ko-KR" altLang="en-US" sz="1200" dirty="0" smtClean="0">
                <a:solidFill>
                  <a:schemeClr val="accent1"/>
                </a:solidFill>
              </a:rPr>
              <a:t>比 </a:t>
            </a:r>
            <a:r>
              <a:rPr lang="en-US" altLang="ko-KR" sz="1200" dirty="0" smtClean="0">
                <a:solidFill>
                  <a:schemeClr val="accent1"/>
                </a:solidFill>
              </a:rPr>
              <a:t>Bond </a:t>
            </a:r>
            <a:r>
              <a:rPr lang="ko-KR" altLang="en-US" sz="1200" dirty="0" smtClean="0">
                <a:solidFill>
                  <a:schemeClr val="accent1"/>
                </a:solidFill>
              </a:rPr>
              <a:t>불량 </a:t>
            </a:r>
            <a:r>
              <a:rPr lang="en-US" altLang="ko-KR" sz="1200" dirty="0" smtClean="0">
                <a:solidFill>
                  <a:schemeClr val="accent1"/>
                </a:solidFill>
              </a:rPr>
              <a:t>60% </a:t>
            </a:r>
            <a:r>
              <a:rPr lang="ko-KR" altLang="en-US" sz="1200" dirty="0" smtClean="0">
                <a:solidFill>
                  <a:schemeClr val="accent1"/>
                </a:solidFill>
              </a:rPr>
              <a:t>↑ </a:t>
            </a:r>
            <a:r>
              <a:rPr lang="en-US" altLang="ko-KR" sz="1200" dirty="0" smtClean="0">
                <a:solidFill>
                  <a:schemeClr val="accent1"/>
                </a:solidFill>
              </a:rPr>
              <a:t>Print </a:t>
            </a:r>
            <a:r>
              <a:rPr lang="ko-KR" altLang="en-US" sz="1200" dirty="0" smtClean="0">
                <a:solidFill>
                  <a:schemeClr val="accent1"/>
                </a:solidFill>
              </a:rPr>
              <a:t>공정 중점 개선 진행 </a:t>
            </a:r>
            <a:r>
              <a:rPr lang="en-US" altLang="ko-KR" sz="1200" dirty="0" smtClean="0">
                <a:solidFill>
                  <a:schemeClr val="accent1"/>
                </a:solidFill>
              </a:rPr>
              <a:t>(</a:t>
            </a:r>
            <a:r>
              <a:rPr lang="ko-KR" altLang="en-US" sz="1200" dirty="0" smtClean="0">
                <a:solidFill>
                  <a:schemeClr val="accent1"/>
                </a:solidFill>
              </a:rPr>
              <a:t>현 </a:t>
            </a:r>
            <a:r>
              <a:rPr lang="en-US" altLang="ko-KR" sz="1200" dirty="0" smtClean="0">
                <a:solidFill>
                  <a:schemeClr val="accent1"/>
                </a:solidFill>
              </a:rPr>
              <a:t>BOND 2,860PPM </a:t>
            </a:r>
            <a:r>
              <a:rPr lang="ko-KR" altLang="en-US" sz="1200" dirty="0" smtClean="0">
                <a:solidFill>
                  <a:schemeClr val="accent1"/>
                </a:solidFill>
              </a:rPr>
              <a:t>→ </a:t>
            </a:r>
            <a:r>
              <a:rPr lang="en-US" altLang="ko-KR" sz="1200" dirty="0" smtClean="0">
                <a:solidFill>
                  <a:schemeClr val="accent1"/>
                </a:solidFill>
              </a:rPr>
              <a:t>1,000 PPM </a:t>
            </a:r>
            <a:r>
              <a:rPr lang="ko-KR" altLang="en-US" sz="1200" dirty="0" smtClean="0">
                <a:solidFill>
                  <a:schemeClr val="accent1"/>
                </a:solidFill>
              </a:rPr>
              <a:t>목표 관리</a:t>
            </a:r>
            <a:r>
              <a:rPr lang="en-US" altLang="ko-KR" sz="1200" dirty="0" smtClean="0">
                <a:solidFill>
                  <a:schemeClr val="accent1"/>
                </a:solidFill>
              </a:rPr>
              <a:t>)</a:t>
            </a:r>
            <a:r>
              <a:rPr lang="ko-KR" altLang="en-US" sz="1200" dirty="0" smtClean="0">
                <a:solidFill>
                  <a:schemeClr val="accent1"/>
                </a:solidFill>
              </a:rPr>
              <a:t> </a:t>
            </a:r>
            <a:endParaRPr lang="ko-KR" altLang="ko-KR" sz="1200" dirty="0" smtClean="0">
              <a:solidFill>
                <a:schemeClr val="accent1"/>
              </a:solidFill>
            </a:endParaRPr>
          </a:p>
        </p:txBody>
      </p:sp>
      <p:graphicFrame>
        <p:nvGraphicFramePr>
          <p:cNvPr id="41" name="표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508245"/>
              </p:ext>
            </p:extLst>
          </p:nvPr>
        </p:nvGraphicFramePr>
        <p:xfrm>
          <a:off x="305833" y="5276830"/>
          <a:ext cx="8459627" cy="1198110"/>
        </p:xfrm>
        <a:graphic>
          <a:graphicData uri="http://schemas.openxmlformats.org/drawingml/2006/table">
            <a:tbl>
              <a:tblPr/>
              <a:tblGrid>
                <a:gridCol w="386145"/>
                <a:gridCol w="1559774"/>
                <a:gridCol w="491448"/>
                <a:gridCol w="594170"/>
                <a:gridCol w="542809"/>
                <a:gridCol w="542809"/>
                <a:gridCol w="542809"/>
                <a:gridCol w="542809"/>
                <a:gridCol w="542809"/>
                <a:gridCol w="542809"/>
                <a:gridCol w="542809"/>
                <a:gridCol w="542809"/>
                <a:gridCol w="542809"/>
                <a:gridCol w="542809"/>
              </a:tblGrid>
              <a:tr h="2396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/12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396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BACK UP JIG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6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MASK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개구부 개선 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6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</a:t>
                      </a:r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-L43E6 /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확대전개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6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평가 </a:t>
                      </a:r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 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반기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161" marR="7161" marT="7161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2804555" y="5645770"/>
            <a:ext cx="569549" cy="5387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2804554" y="5875885"/>
            <a:ext cx="569549" cy="5387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358419" y="6110442"/>
            <a:ext cx="569549" cy="5387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643193" y="6344999"/>
            <a:ext cx="747575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4217230" y="6110442"/>
            <a:ext cx="1260932" cy="14267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056052" y="5875885"/>
            <a:ext cx="23373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chemeClr val="tx2"/>
                </a:solidFill>
              </a:rPr>
              <a:t>SMPS/ADT </a:t>
            </a:r>
            <a:r>
              <a:rPr lang="ko-KR" altLang="en-US" sz="1050" b="1" dirty="0" smtClean="0">
                <a:solidFill>
                  <a:schemeClr val="tx2"/>
                </a:solidFill>
              </a:rPr>
              <a:t>전 </a:t>
            </a:r>
            <a:r>
              <a:rPr lang="en-US" altLang="ko-KR" sz="1050" b="1" dirty="0" smtClean="0">
                <a:solidFill>
                  <a:schemeClr val="tx2"/>
                </a:solidFill>
              </a:rPr>
              <a:t>MODEL </a:t>
            </a:r>
            <a:r>
              <a:rPr lang="ko-KR" altLang="en-US" sz="1050" b="1" dirty="0" smtClean="0">
                <a:solidFill>
                  <a:schemeClr val="tx2"/>
                </a:solidFill>
              </a:rPr>
              <a:t>확대 적용</a:t>
            </a:r>
            <a:endParaRPr lang="ko-KR" altLang="en-US" sz="1050" b="1" dirty="0">
              <a:solidFill>
                <a:schemeClr val="tx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97030" y="6216601"/>
            <a:ext cx="131986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solidFill>
                  <a:schemeClr val="tx2"/>
                </a:solidFill>
              </a:rPr>
              <a:t>유효성 평가 진행</a:t>
            </a:r>
            <a:endParaRPr lang="ko-KR" altLang="en-US" sz="1050" b="1" dirty="0">
              <a:solidFill>
                <a:schemeClr val="tx2"/>
              </a:solidFill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5672053" y="6343559"/>
            <a:ext cx="2871072" cy="22458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15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46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en-US" altLang="ko-KR" b="1" dirty="0" smtClean="0">
                <a:latin typeface="+mn-ea"/>
                <a:ea typeface="+mn-ea"/>
              </a:rPr>
              <a:t>MES </a:t>
            </a:r>
            <a:r>
              <a:rPr lang="ko-KR" altLang="en-US" b="1" dirty="0" smtClean="0">
                <a:latin typeface="+mn-ea"/>
              </a:rPr>
              <a:t>운영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최적화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47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261929"/>
              </p:ext>
            </p:extLst>
          </p:nvPr>
        </p:nvGraphicFramePr>
        <p:xfrm>
          <a:off x="259591" y="4292402"/>
          <a:ext cx="8632889" cy="220414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799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75252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6004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76064"/>
              </a:tblGrid>
              <a:tr h="239621"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NO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35997" marR="0" marT="9531" marB="0" anchor="ctr">
                    <a:lnL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문제점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개선대책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일정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담당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117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kumimoji="0" lang="ko-KR" altLang="en-US" sz="1200" b="1" dirty="0" smtClean="0">
                          <a:solidFill>
                            <a:srgbClr val="FF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①</a:t>
                      </a:r>
                      <a:endParaRPr kumimoji="0" lang="en-US" altLang="ko-KR" sz="1200" b="1" dirty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35997" marR="0" marT="9531" marB="0" anchor="ctr">
                    <a:lnL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원자재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QR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라벨 미부착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및 인식 오류</a:t>
                      </a:r>
                      <a:endParaRPr 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업체별 대응 마인드 개선 및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QR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라벨 부착 관련 교육 실시</a:t>
                      </a:r>
                      <a:endParaRPr lang="en-US" altLang="ko-KR" sz="1000" b="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업체별 미부착 및 인식 오류 건수 관리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_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본사 구매팀 통보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(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업체관리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)</a:t>
                      </a: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1Q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채진호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C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96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kumimoji="0" lang="ko-KR" altLang="en-US" sz="1200" b="1" dirty="0" smtClean="0">
                          <a:solidFill>
                            <a:srgbClr val="FF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②</a:t>
                      </a:r>
                      <a:endParaRPr kumimoji="0" lang="en-US" altLang="ko-KR" sz="1200" b="1" dirty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35997" marR="0" marT="9531" marB="0" anchor="ctr">
                    <a:lnL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1" i="0" u="none" strike="noStrik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Line</a:t>
                      </a:r>
                      <a:r>
                        <a:rPr lang="ko-KR" altLang="en-US" sz="1000" b="1" i="0" u="none" strike="noStrik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별 유실 항목 등록 누락</a:t>
                      </a:r>
                      <a:endParaRPr lang="en-US" altLang="ko-KR" sz="1000" b="1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1" i="0" u="none" strike="noStrik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라인별 일 유실 현황 점검 및 누락 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Line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교육 실시 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_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담당자 지정 일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/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주별 검증</a:t>
                      </a:r>
                      <a:endParaRPr lang="en-US" sz="1000" b="1" i="0" u="none" strike="noStrike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지속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김남수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96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kumimoji="0" lang="ko-KR" altLang="en-US" sz="1200" b="1" dirty="0" smtClean="0">
                          <a:solidFill>
                            <a:srgbClr val="FF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③</a:t>
                      </a:r>
                      <a:endParaRPr kumimoji="0" lang="en-US" altLang="ko-KR" sz="1200" b="1" dirty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35997" marR="0" marT="9531" marB="0" anchor="ctr">
                    <a:lnL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FT1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설비 잦은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Down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에 의한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Skip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발생</a:t>
                      </a:r>
                      <a:endParaRPr lang="en-US" altLang="ko-KR" sz="1000" b="0" i="0" u="none" strike="noStrike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FT1</a:t>
                      </a:r>
                      <a:r>
                        <a:rPr 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설비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Down(Board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불량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)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근본 원인 개선</a:t>
                      </a:r>
                      <a:endParaRPr lang="en-US" altLang="ko-KR" sz="1000" b="0" i="0" u="none" strike="noStrike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1Q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김평식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3117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kumimoji="0" lang="ko-KR" altLang="en-US" sz="1200" b="1" dirty="0" smtClean="0">
                          <a:solidFill>
                            <a:srgbClr val="FF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④</a:t>
                      </a:r>
                      <a:endParaRPr kumimoji="0" lang="en-US" altLang="ko-KR" sz="1200" b="1" dirty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35997" marR="0" marT="9531" marB="0" anchor="ctr">
                    <a:lnL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설비별 검사 기준 상이</a:t>
                      </a:r>
                      <a:endParaRPr lang="en-US" altLang="ko-KR" sz="1000" b="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FT1&amp;FT2</a:t>
                      </a:r>
                      <a:r>
                        <a:rPr 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설비 검사 항목 기준 재 정립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_ PGM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재 구성 및 적용</a:t>
                      </a:r>
                      <a:endParaRPr lang="en-US" altLang="ko-KR" sz="1000" b="0" i="0" u="none" strike="noStrike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법인 설비별 검사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PGM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담당자 지정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_ Set up /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임의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Skip /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기준변경 제어</a:t>
                      </a:r>
                      <a:endParaRPr 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1Q</a:t>
                      </a:r>
                    </a:p>
                    <a:p>
                      <a:pPr lvl="0"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지속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제조기술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lvl="0"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김평식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117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kumimoji="0" lang="ko-KR" altLang="en-US" sz="1200" b="1" dirty="0" smtClean="0">
                          <a:solidFill>
                            <a:srgbClr val="FF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⑤</a:t>
                      </a:r>
                      <a:endParaRPr kumimoji="0" lang="en-US" altLang="ko-KR" sz="1200" b="1" dirty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35997" marR="0" marT="9531" marB="0" anchor="ctr">
                    <a:lnL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자동화 부품 재고 수량 틀어짐</a:t>
                      </a:r>
                      <a:endParaRPr lang="en-US" altLang="ko-KR" sz="1000" b="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재고 대비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MES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완료 처리 투입 오류</a:t>
                      </a:r>
                      <a:endParaRPr 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부품 연결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재고에 대한 합산 수량 개선 검토 </a:t>
                      </a:r>
                      <a:endParaRPr lang="en-US" altLang="ko-KR" sz="1000" b="0" i="0" u="none" strike="noStrike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오류 발생 건별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MES Team Feed Back _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유형별 근본 개선 검토</a:t>
                      </a:r>
                      <a:endParaRPr 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1Q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차현준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9174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kumimoji="0" lang="ko-KR" altLang="en-US" sz="1200" b="1" dirty="0" smtClean="0">
                          <a:solidFill>
                            <a:srgbClr val="FF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공</a:t>
                      </a:r>
                      <a:endParaRPr kumimoji="0" lang="en-US" altLang="ko-KR" sz="1200" b="1" dirty="0" smtClean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kumimoji="0" lang="ko-KR" altLang="en-US" sz="1200" b="1" dirty="0" smtClean="0">
                          <a:solidFill>
                            <a:srgbClr val="FF0000"/>
                          </a:solidFill>
                          <a:latin typeface="Arial Unicode MS" panose="020B0604020202020204" pitchFamily="50" charset="-127"/>
                          <a:ea typeface="Arial Unicode MS" panose="020B0604020202020204" pitchFamily="50" charset="-127"/>
                          <a:cs typeface="Arial Unicode MS" panose="020B0604020202020204" pitchFamily="50" charset="-127"/>
                        </a:rPr>
                        <a:t>통</a:t>
                      </a:r>
                      <a:endParaRPr kumimoji="0" lang="en-US" altLang="ko-KR" sz="1200" b="1" dirty="0">
                        <a:solidFill>
                          <a:srgbClr val="FF0000"/>
                        </a:solidFill>
                        <a:latin typeface="Arial Unicode MS" panose="020B0604020202020204" pitchFamily="50" charset="-127"/>
                        <a:ea typeface="Arial Unicode MS" panose="020B0604020202020204" pitchFamily="50" charset="-127"/>
                        <a:cs typeface="Arial Unicode MS" panose="020B0604020202020204" pitchFamily="50" charset="-127"/>
                      </a:endParaRPr>
                    </a:p>
                  </a:txBody>
                  <a:tcPr marL="35997" marR="0" marT="9531" marB="0" anchor="ctr">
                    <a:lnL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라벨</a:t>
                      </a:r>
                      <a:r>
                        <a:rPr 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Scan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오류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&gt;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Data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누락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_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라벨 훼손</a:t>
                      </a:r>
                      <a:endParaRPr lang="en-US" altLang="ko-KR" sz="1000" b="0" i="0" u="none" strike="noStrike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작업 지시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(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연배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/Code)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및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BOM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등록 오류</a:t>
                      </a:r>
                      <a:endParaRPr lang="en-US" altLang="ko-KR" sz="1000" b="0" i="0" u="none" strike="noStrike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수리실 불량 입력 누락</a:t>
                      </a:r>
                      <a:endParaRPr lang="en-US" altLang="ko-KR" sz="1000" b="0" i="0" u="none" strike="noStrike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라벨 부착 및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취급 관리에 대한 전 사원 인식 교육</a:t>
                      </a:r>
                      <a:endParaRPr lang="en-US" altLang="ko-KR" sz="1000" b="0" i="0" u="none" strike="noStrike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작지 출고 전 담당자 검증 절차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Set up /  BOM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정합성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Monitoring(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생산운영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)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endParaRPr lang="en-US" altLang="ko-KR" sz="1000" b="0" i="0" u="none" strike="noStrike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  <a:p>
                      <a:pPr marL="171450" lvl="0" indent="-171450" algn="l" fontAlgn="ctr"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자체 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Data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itchFamily="50"/>
                          <a:ea typeface="맑은 고딕" pitchFamily="50"/>
                        </a:rPr>
                        <a:t>검증을 통한 누락 원인 개선 및 작업자 교육 진행</a:t>
                      </a:r>
                      <a:endParaRPr lang="en-US" sz="10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1Q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김남수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K</a:t>
                      </a:r>
                    </a:p>
                    <a:p>
                      <a:pPr lvl="0"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강병선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latin typeface="맑은 고딕" pitchFamily="50"/>
                          <a:ea typeface="맑은 고딕" pitchFamily="50"/>
                        </a:rPr>
                        <a:t>B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latin typeface="맑은 고딕" pitchFamily="50"/>
                        <a:ea typeface="맑은 고딕" pitchFamily="50"/>
                      </a:endParaRPr>
                    </a:p>
                  </a:txBody>
                  <a:tcPr marL="35997" marR="0" marT="9531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4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48" name="모서리가 둥근 직사각형 47"/>
          <p:cNvSpPr/>
          <p:nvPr/>
        </p:nvSpPr>
        <p:spPr>
          <a:xfrm>
            <a:off x="251519" y="1172438"/>
            <a:ext cx="8575287" cy="2790607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defRPr/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61061" y="1038336"/>
            <a:ext cx="3101805" cy="288925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MES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운영 주요 </a:t>
            </a: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Issue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41940" y="1317604"/>
            <a:ext cx="8519005" cy="2609441"/>
            <a:chOff x="241940" y="1353604"/>
            <a:chExt cx="8519005" cy="2609441"/>
          </a:xfrm>
        </p:grpSpPr>
        <p:grpSp>
          <p:nvGrpSpPr>
            <p:cNvPr id="51" name="그룹 50"/>
            <p:cNvGrpSpPr/>
            <p:nvPr/>
          </p:nvGrpSpPr>
          <p:grpSpPr>
            <a:xfrm>
              <a:off x="241940" y="1353604"/>
              <a:ext cx="8519005" cy="2609441"/>
              <a:chOff x="241940" y="1353604"/>
              <a:chExt cx="8519005" cy="2609441"/>
            </a:xfrm>
          </p:grpSpPr>
          <p:grpSp>
            <p:nvGrpSpPr>
              <p:cNvPr id="53" name="그룹 52"/>
              <p:cNvGrpSpPr/>
              <p:nvPr/>
            </p:nvGrpSpPr>
            <p:grpSpPr>
              <a:xfrm>
                <a:off x="357602" y="1401882"/>
                <a:ext cx="8403343" cy="2561163"/>
                <a:chOff x="352337" y="3011191"/>
                <a:chExt cx="8403343" cy="2326888"/>
              </a:xfrm>
            </p:grpSpPr>
            <p:sp>
              <p:nvSpPr>
                <p:cNvPr id="199" name="직사각형 198"/>
                <p:cNvSpPr/>
                <p:nvPr/>
              </p:nvSpPr>
              <p:spPr>
                <a:xfrm>
                  <a:off x="6581024" y="3021189"/>
                  <a:ext cx="2174656" cy="93842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00" name="평행 사변형 199"/>
                <p:cNvSpPr/>
                <p:nvPr/>
              </p:nvSpPr>
              <p:spPr>
                <a:xfrm>
                  <a:off x="8159710" y="3115031"/>
                  <a:ext cx="595970" cy="2223048"/>
                </a:xfrm>
                <a:prstGeom prst="parallelogram">
                  <a:avLst>
                    <a:gd name="adj" fmla="val 57015"/>
                  </a:avLst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01" name="평행 사변형 200"/>
                <p:cNvSpPr/>
                <p:nvPr/>
              </p:nvSpPr>
              <p:spPr>
                <a:xfrm>
                  <a:off x="352337" y="3011191"/>
                  <a:ext cx="8396128" cy="2223048"/>
                </a:xfrm>
                <a:prstGeom prst="parallelogram">
                  <a:avLst>
                    <a:gd name="adj" fmla="val 15326"/>
                  </a:avLst>
                </a:prstGeom>
                <a:solidFill>
                  <a:schemeClr val="bg1">
                    <a:lumMod val="95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202" name="직사각형 201"/>
                <p:cNvSpPr/>
                <p:nvPr/>
              </p:nvSpPr>
              <p:spPr>
                <a:xfrm>
                  <a:off x="352337" y="5243431"/>
                  <a:ext cx="8057687" cy="946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</p:grpSp>
          <p:sp>
            <p:nvSpPr>
              <p:cNvPr id="54" name="정육면체 53"/>
              <p:cNvSpPr/>
              <p:nvPr/>
            </p:nvSpPr>
            <p:spPr>
              <a:xfrm>
                <a:off x="4398039" y="3126275"/>
                <a:ext cx="2146505" cy="433293"/>
              </a:xfrm>
              <a:prstGeom prst="cube">
                <a:avLst>
                  <a:gd name="adj" fmla="val 21735"/>
                </a:avLst>
              </a:pr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50000"/>
                  </a:schemeClr>
                </a:solidFill>
              </a:ln>
              <a:effectLst>
                <a:glow rad="12700">
                  <a:srgbClr val="0000FF">
                    <a:alpha val="40000"/>
                  </a:srgb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5" name="타원 54"/>
              <p:cNvSpPr/>
              <p:nvPr/>
            </p:nvSpPr>
            <p:spPr>
              <a:xfrm>
                <a:off x="5944818" y="3179628"/>
                <a:ext cx="432048" cy="36892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12700">
                  <a:schemeClr val="bg1">
                    <a:lumMod val="95000"/>
                    <a:alpha val="55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5873676" y="3190803"/>
                <a:ext cx="5693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 dirty="0" smtClean="0">
                    <a:latin typeface="+mn-ea"/>
                    <a:cs typeface="Arial" panose="020B0604020202020204" pitchFamily="34" charset="0"/>
                  </a:rPr>
                  <a:t>자동화</a:t>
                </a:r>
                <a:endParaRPr lang="en-US" altLang="ko-KR" sz="1000" b="1" dirty="0" smtClean="0">
                  <a:latin typeface="+mn-ea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ko-KR" sz="1000" b="1" dirty="0" smtClean="0">
                    <a:latin typeface="+mn-ea"/>
                    <a:cs typeface="Arial" panose="020B0604020202020204" pitchFamily="34" charset="0"/>
                  </a:rPr>
                  <a:t>SMD</a:t>
                </a:r>
                <a:endParaRPr lang="en-US" altLang="ko-KR" sz="1000" b="1" dirty="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7" name="정육면체 56"/>
              <p:cNvSpPr/>
              <p:nvPr/>
            </p:nvSpPr>
            <p:spPr>
              <a:xfrm>
                <a:off x="1733743" y="3136073"/>
                <a:ext cx="2146505" cy="433293"/>
              </a:xfrm>
              <a:prstGeom prst="cube">
                <a:avLst>
                  <a:gd name="adj" fmla="val 21735"/>
                </a:avLst>
              </a:pr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50000"/>
                  </a:schemeClr>
                </a:solidFill>
              </a:ln>
              <a:effectLst>
                <a:glow rad="12700">
                  <a:srgbClr val="0000FF">
                    <a:alpha val="40000"/>
                  </a:srgb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8" name="정육면체 57"/>
              <p:cNvSpPr/>
              <p:nvPr/>
            </p:nvSpPr>
            <p:spPr>
              <a:xfrm>
                <a:off x="575280" y="3147442"/>
                <a:ext cx="655461" cy="433293"/>
              </a:xfrm>
              <a:prstGeom prst="cube">
                <a:avLst>
                  <a:gd name="adj" fmla="val 21735"/>
                </a:avLst>
              </a:prstGeom>
              <a:solidFill>
                <a:schemeClr val="tx2">
                  <a:lumMod val="75000"/>
                </a:schemeClr>
              </a:solidFill>
              <a:ln w="3175">
                <a:solidFill>
                  <a:schemeClr val="tx2">
                    <a:lumMod val="50000"/>
                  </a:schemeClr>
                </a:solidFill>
              </a:ln>
              <a:effectLst>
                <a:glow rad="12700">
                  <a:srgbClr val="0000FF">
                    <a:alpha val="40000"/>
                  </a:srgb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59" name="평행 사변형 58"/>
              <p:cNvSpPr/>
              <p:nvPr/>
            </p:nvSpPr>
            <p:spPr>
              <a:xfrm>
                <a:off x="7078369" y="2034825"/>
                <a:ext cx="1513231" cy="1683810"/>
              </a:xfrm>
              <a:prstGeom prst="parallelogram">
                <a:avLst>
                  <a:gd name="adj" fmla="val 17740"/>
                </a:avLst>
              </a:prstGeom>
              <a:solidFill>
                <a:schemeClr val="tx2">
                  <a:lumMod val="75000"/>
                </a:schemeClr>
              </a:solidFill>
              <a:ln w="6350">
                <a:solidFill>
                  <a:schemeClr val="tx2">
                    <a:lumMod val="50000"/>
                  </a:schemeClr>
                </a:solidFill>
              </a:ln>
              <a:effectLst>
                <a:glow rad="12700">
                  <a:srgbClr val="000099">
                    <a:alpha val="40000"/>
                  </a:srgb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0" name="타원 59"/>
              <p:cNvSpPr/>
              <p:nvPr/>
            </p:nvSpPr>
            <p:spPr>
              <a:xfrm>
                <a:off x="7560345" y="2475440"/>
                <a:ext cx="546857" cy="41404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12700">
                  <a:schemeClr val="bg1">
                    <a:lumMod val="95000"/>
                    <a:alpha val="55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7556775" y="2457539"/>
                <a:ext cx="5804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200" b="1" dirty="0" smtClean="0">
                    <a:latin typeface="+mn-ea"/>
                    <a:cs typeface="Arial" panose="020B0604020202020204" pitchFamily="34" charset="0"/>
                  </a:rPr>
                  <a:t>자재</a:t>
                </a:r>
                <a:endParaRPr lang="en-US" altLang="ko-KR" sz="1200" b="1" dirty="0" smtClean="0">
                  <a:latin typeface="+mn-ea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ko-KR" sz="1200" b="1" dirty="0" smtClean="0">
                    <a:latin typeface="+mn-ea"/>
                    <a:cs typeface="Arial" panose="020B0604020202020204" pitchFamily="34" charset="0"/>
                  </a:rPr>
                  <a:t>Stock</a:t>
                </a:r>
                <a:endParaRPr lang="en-US" altLang="ko-KR" sz="1200" b="1" dirty="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5224478" y="3174061"/>
                <a:ext cx="432048" cy="36892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12700">
                  <a:schemeClr val="bg1">
                    <a:lumMod val="95000"/>
                    <a:alpha val="55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5153336" y="3185236"/>
                <a:ext cx="5693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 dirty="0" smtClean="0">
                    <a:latin typeface="+mn-ea"/>
                    <a:cs typeface="Arial" panose="020B0604020202020204" pitchFamily="34" charset="0"/>
                  </a:rPr>
                  <a:t>자동화</a:t>
                </a:r>
                <a:endParaRPr lang="en-US" altLang="ko-KR" sz="1000" b="1" dirty="0" smtClean="0">
                  <a:latin typeface="+mn-ea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ko-KR" sz="1000" b="1" dirty="0" smtClean="0">
                    <a:latin typeface="+mn-ea"/>
                    <a:cs typeface="Arial" panose="020B0604020202020204" pitchFamily="34" charset="0"/>
                  </a:rPr>
                  <a:t>Radial</a:t>
                </a:r>
                <a:endParaRPr lang="en-US" altLang="ko-KR" sz="1000" b="1" dirty="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469181" y="3177591"/>
                <a:ext cx="432048" cy="36892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12700">
                  <a:schemeClr val="bg1">
                    <a:lumMod val="95000"/>
                    <a:alpha val="55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4398039" y="3188766"/>
                <a:ext cx="56938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 dirty="0" smtClean="0">
                    <a:latin typeface="+mn-ea"/>
                    <a:cs typeface="Arial" panose="020B0604020202020204" pitchFamily="34" charset="0"/>
                  </a:rPr>
                  <a:t>자동화</a:t>
                </a:r>
                <a:endParaRPr lang="en-US" altLang="ko-KR" sz="1000" b="1" dirty="0" smtClean="0">
                  <a:latin typeface="+mn-ea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ko-KR" sz="1000" b="1" dirty="0" smtClean="0">
                    <a:latin typeface="+mn-ea"/>
                    <a:cs typeface="Arial" panose="020B0604020202020204" pitchFamily="34" charset="0"/>
                  </a:rPr>
                  <a:t>Axial</a:t>
                </a:r>
                <a:endParaRPr lang="en-US" altLang="ko-KR" sz="1000" b="1" dirty="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3280522" y="3184105"/>
                <a:ext cx="432048" cy="36892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12700">
                  <a:schemeClr val="bg1">
                    <a:lumMod val="95000"/>
                    <a:alpha val="55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3248655" y="3195280"/>
                <a:ext cx="4908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 smtClean="0">
                    <a:latin typeface="+mn-ea"/>
                    <a:cs typeface="Arial" panose="020B0604020202020204" pitchFamily="34" charset="0"/>
                  </a:rPr>
                  <a:t>Main</a:t>
                </a:r>
              </a:p>
              <a:p>
                <a:pPr algn="ctr">
                  <a:defRPr/>
                </a:pPr>
                <a:r>
                  <a:rPr lang="ko-KR" altLang="en-US" sz="1000" b="1" dirty="0" err="1" smtClean="0">
                    <a:latin typeface="+mn-ea"/>
                    <a:cs typeface="Arial" panose="020B0604020202020204" pitchFamily="34" charset="0"/>
                  </a:rPr>
                  <a:t>수삽</a:t>
                </a:r>
                <a:endParaRPr lang="en-US" altLang="ko-KR" sz="1000" b="1" dirty="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8" name="타원 67"/>
              <p:cNvSpPr/>
              <p:nvPr/>
            </p:nvSpPr>
            <p:spPr>
              <a:xfrm>
                <a:off x="2560182" y="3178538"/>
                <a:ext cx="432048" cy="36892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12700">
                  <a:schemeClr val="bg1">
                    <a:lumMod val="95000"/>
                    <a:alpha val="55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69" name="직사각형 68"/>
              <p:cNvSpPr/>
              <p:nvPr/>
            </p:nvSpPr>
            <p:spPr>
              <a:xfrm>
                <a:off x="2528314" y="3189713"/>
                <a:ext cx="4908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 smtClean="0">
                    <a:latin typeface="+mn-ea"/>
                    <a:cs typeface="Arial" panose="020B0604020202020204" pitchFamily="34" charset="0"/>
                  </a:rPr>
                  <a:t>Main</a:t>
                </a:r>
              </a:p>
              <a:p>
                <a:pPr algn="ctr">
                  <a:defRPr/>
                </a:pPr>
                <a:r>
                  <a:rPr lang="ko-KR" altLang="en-US" sz="1000" b="1" dirty="0" smtClean="0">
                    <a:latin typeface="+mn-ea"/>
                    <a:cs typeface="Arial" panose="020B0604020202020204" pitchFamily="34" charset="0"/>
                  </a:rPr>
                  <a:t>조립</a:t>
                </a:r>
                <a:endParaRPr lang="en-US" altLang="ko-KR" sz="1000" b="1" dirty="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타원 69"/>
              <p:cNvSpPr/>
              <p:nvPr/>
            </p:nvSpPr>
            <p:spPr>
              <a:xfrm>
                <a:off x="1804885" y="3182068"/>
                <a:ext cx="432048" cy="36892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12700">
                  <a:schemeClr val="bg1">
                    <a:lumMod val="95000"/>
                    <a:alpha val="55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1773015" y="3193243"/>
                <a:ext cx="4908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 smtClean="0">
                    <a:latin typeface="+mn-ea"/>
                    <a:cs typeface="Arial" panose="020B0604020202020204" pitchFamily="34" charset="0"/>
                  </a:rPr>
                  <a:t>Main</a:t>
                </a:r>
              </a:p>
              <a:p>
                <a:pPr algn="ctr">
                  <a:defRPr/>
                </a:pPr>
                <a:r>
                  <a:rPr lang="ko-KR" altLang="en-US" sz="1000" b="1" dirty="0" smtClean="0">
                    <a:latin typeface="+mn-ea"/>
                    <a:cs typeface="Arial" panose="020B0604020202020204" pitchFamily="34" charset="0"/>
                  </a:rPr>
                  <a:t>검사</a:t>
                </a:r>
                <a:endParaRPr lang="en-US" altLang="ko-KR" sz="1000" b="1" dirty="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2" name="타원 71"/>
              <p:cNvSpPr/>
              <p:nvPr/>
            </p:nvSpPr>
            <p:spPr>
              <a:xfrm>
                <a:off x="664759" y="3184942"/>
                <a:ext cx="432048" cy="368922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glow rad="12700">
                  <a:schemeClr val="bg1">
                    <a:lumMod val="95000"/>
                    <a:alpha val="55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9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73" name="직사각형 72"/>
              <p:cNvSpPr/>
              <p:nvPr/>
            </p:nvSpPr>
            <p:spPr>
              <a:xfrm>
                <a:off x="618461" y="3196117"/>
                <a:ext cx="51969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1000" b="1" dirty="0" smtClean="0">
                    <a:latin typeface="+mn-ea"/>
                    <a:cs typeface="Arial" panose="020B0604020202020204" pitchFamily="34" charset="0"/>
                  </a:rPr>
                  <a:t>영업</a:t>
                </a:r>
                <a:endParaRPr lang="en-US" altLang="ko-KR" sz="1000" b="1" dirty="0" smtClean="0">
                  <a:latin typeface="+mn-ea"/>
                  <a:cs typeface="Arial" panose="020B0604020202020204" pitchFamily="34" charset="0"/>
                </a:endParaRPr>
              </a:p>
              <a:p>
                <a:pPr algn="ctr">
                  <a:defRPr/>
                </a:pPr>
                <a:r>
                  <a:rPr lang="en-US" altLang="ko-KR" sz="1000" b="1" dirty="0" smtClean="0">
                    <a:latin typeface="+mn-ea"/>
                    <a:cs typeface="Arial" panose="020B0604020202020204" pitchFamily="34" charset="0"/>
                  </a:rPr>
                  <a:t>Stock</a:t>
                </a:r>
                <a:endParaRPr lang="en-US" altLang="ko-KR" sz="1000" b="1" dirty="0">
                  <a:latin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74" name="그림 7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97000" l="629" r="92453"/>
                        </a14:imgEffect>
                      </a14:imgLayer>
                    </a14:imgProps>
                  </a:ext>
                </a:extLst>
              </a:blip>
              <a:srcRect l="4365" t="22680" r="4906" b="24400"/>
              <a:stretch/>
            </p:blipFill>
            <p:spPr>
              <a:xfrm>
                <a:off x="8044992" y="1776995"/>
                <a:ext cx="260883" cy="95702"/>
              </a:xfrm>
              <a:prstGeom prst="rect">
                <a:avLst/>
              </a:prstGeom>
            </p:spPr>
          </p:pic>
          <p:pic>
            <p:nvPicPr>
              <p:cNvPr id="75" name="그림 74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8062783" y="3307846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76" name="그림 75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924396" y="3337521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77" name="그림 76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787595" y="3337521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78" name="그림 77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635970" y="3337521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79" name="그림 78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499169" y="3337521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80" name="그림 79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362551" y="3337521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81" name="그림 80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210926" y="3337521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82" name="그림 81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8047650" y="3164179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83" name="그림 82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909263" y="3193854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84" name="그림 83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772462" y="3193854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85" name="그림 84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620837" y="3193854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86" name="그림 85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484036" y="3193854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87" name="그림 86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347418" y="3193854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88" name="그림 87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168041" y="3207990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89" name="그림 88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8278477" y="2183183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90" name="그림 89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8168929" y="2191779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91" name="그림 90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513346" y="2205694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92" name="그림 91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8291829" y="2060714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93" name="그림 92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8168929" y="2084013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94" name="그림 93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7506131" y="2084490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95" name="그림 94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8149935" y="2853520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96" name="그림 95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8134802" y="2709853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97" name="그림 96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8062938" y="2947362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98" name="그림 97"/>
              <p:cNvPicPr>
                <a:picLocks noChangeAspect="1"/>
              </p:cNvPicPr>
              <p:nvPr/>
            </p:nvPicPr>
            <p:blipFill rotWithShape="1">
              <a:blip r:embed="rId4"/>
              <a:srcRect l="12435" t="9458" r="12435" b="11843"/>
              <a:stretch/>
            </p:blipFill>
            <p:spPr>
              <a:xfrm>
                <a:off x="8047805" y="2803695"/>
                <a:ext cx="265328" cy="224508"/>
              </a:xfrm>
              <a:prstGeom prst="rect">
                <a:avLst/>
              </a:prstGeom>
            </p:spPr>
          </p:pic>
          <p:pic>
            <p:nvPicPr>
              <p:cNvPr id="99" name="그림 98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77" b="95679" l="9827" r="97110"/>
                        </a14:imgEffect>
                      </a14:imgLayer>
                    </a14:imgProps>
                  </a:ext>
                </a:extLst>
              </a:blip>
              <a:srcRect l="9206" t="8208" r="7772" b="1510"/>
              <a:stretch/>
            </p:blipFill>
            <p:spPr>
              <a:xfrm>
                <a:off x="7231928" y="2866404"/>
                <a:ext cx="266642" cy="271525"/>
              </a:xfrm>
              <a:prstGeom prst="rect">
                <a:avLst/>
              </a:prstGeom>
            </p:spPr>
          </p:pic>
          <p:pic>
            <p:nvPicPr>
              <p:cNvPr id="100" name="그림 99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877" b="95679" l="9827" r="97110"/>
                        </a14:imgEffect>
                      </a14:imgLayer>
                    </a14:imgProps>
                  </a:ext>
                </a:extLst>
              </a:blip>
              <a:srcRect l="9206" t="8208" r="7772" b="1510"/>
              <a:stretch/>
            </p:blipFill>
            <p:spPr>
              <a:xfrm>
                <a:off x="7468919" y="2866404"/>
                <a:ext cx="266642" cy="271525"/>
              </a:xfrm>
              <a:prstGeom prst="rect">
                <a:avLst/>
              </a:prstGeom>
            </p:spPr>
          </p:pic>
          <p:pic>
            <p:nvPicPr>
              <p:cNvPr id="101" name="그림 10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435" y="2927067"/>
                <a:ext cx="181215" cy="239125"/>
              </a:xfrm>
              <a:prstGeom prst="rect">
                <a:avLst/>
              </a:prstGeom>
            </p:spPr>
          </p:pic>
          <p:cxnSp>
            <p:nvCxnSpPr>
              <p:cNvPr id="102" name="꺾인 연결선 101"/>
              <p:cNvCxnSpPr/>
              <p:nvPr/>
            </p:nvCxnSpPr>
            <p:spPr>
              <a:xfrm rot="10800000" flipV="1">
                <a:off x="6558281" y="3126275"/>
                <a:ext cx="609710" cy="214662"/>
              </a:xfrm>
              <a:prstGeom prst="bentConnector3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꺾인 연결선 102"/>
              <p:cNvCxnSpPr/>
              <p:nvPr/>
            </p:nvCxnSpPr>
            <p:spPr>
              <a:xfrm rot="10800000" flipV="1">
                <a:off x="3879069" y="3294947"/>
                <a:ext cx="496498" cy="113710"/>
              </a:xfrm>
              <a:prstGeom prst="bentConnector3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꺾인 연결선 103"/>
              <p:cNvCxnSpPr/>
              <p:nvPr/>
            </p:nvCxnSpPr>
            <p:spPr>
              <a:xfrm rot="10800000" flipV="1">
                <a:off x="1222348" y="3309674"/>
                <a:ext cx="496498" cy="113710"/>
              </a:xfrm>
              <a:prstGeom prst="bentConnector3">
                <a:avLst/>
              </a:prstGeom>
              <a:ln w="1905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평행 사변형 104"/>
              <p:cNvSpPr/>
              <p:nvPr/>
            </p:nvSpPr>
            <p:spPr>
              <a:xfrm>
                <a:off x="397485" y="2803695"/>
                <a:ext cx="6499552" cy="1028793"/>
              </a:xfrm>
              <a:prstGeom prst="parallelogram">
                <a:avLst>
                  <a:gd name="adj" fmla="val 14571"/>
                </a:avLst>
              </a:prstGeom>
              <a:noFill/>
              <a:ln w="9525">
                <a:solidFill>
                  <a:srgbClr val="00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6" name="평행 사변형 105"/>
              <p:cNvSpPr/>
              <p:nvPr/>
            </p:nvSpPr>
            <p:spPr>
              <a:xfrm>
                <a:off x="6896371" y="1421483"/>
                <a:ext cx="1830655" cy="2411006"/>
              </a:xfrm>
              <a:prstGeom prst="parallelogram">
                <a:avLst>
                  <a:gd name="adj" fmla="val 20466"/>
                </a:avLst>
              </a:prstGeom>
              <a:noFill/>
              <a:ln w="952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107" name="직선 연결선 106"/>
              <p:cNvCxnSpPr/>
              <p:nvPr/>
            </p:nvCxnSpPr>
            <p:spPr>
              <a:xfrm>
                <a:off x="1965312" y="2447792"/>
                <a:ext cx="0" cy="252314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/>
              <p:cNvCxnSpPr/>
              <p:nvPr/>
            </p:nvCxnSpPr>
            <p:spPr>
              <a:xfrm>
                <a:off x="4638428" y="2447792"/>
                <a:ext cx="0" cy="252314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/>
              <p:cNvCxnSpPr/>
              <p:nvPr/>
            </p:nvCxnSpPr>
            <p:spPr>
              <a:xfrm>
                <a:off x="6149283" y="2447792"/>
                <a:ext cx="0" cy="252314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꺾인 연결선 109"/>
              <p:cNvCxnSpPr/>
              <p:nvPr/>
            </p:nvCxnSpPr>
            <p:spPr>
              <a:xfrm rot="16200000" flipH="1">
                <a:off x="1924388" y="2979621"/>
                <a:ext cx="350505" cy="162441"/>
              </a:xfrm>
              <a:prstGeom prst="bent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꺾인 연결선 110"/>
              <p:cNvCxnSpPr/>
              <p:nvPr/>
            </p:nvCxnSpPr>
            <p:spPr>
              <a:xfrm rot="16200000" flipH="1">
                <a:off x="799795" y="2986146"/>
                <a:ext cx="350505" cy="162441"/>
              </a:xfrm>
              <a:prstGeom prst="bent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꺾인 연결선 111"/>
              <p:cNvCxnSpPr/>
              <p:nvPr/>
            </p:nvCxnSpPr>
            <p:spPr>
              <a:xfrm rot="16200000" flipH="1">
                <a:off x="2700197" y="2987246"/>
                <a:ext cx="350505" cy="162441"/>
              </a:xfrm>
              <a:prstGeom prst="bent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꺾인 연결선 112"/>
              <p:cNvCxnSpPr/>
              <p:nvPr/>
            </p:nvCxnSpPr>
            <p:spPr>
              <a:xfrm rot="16200000" flipH="1">
                <a:off x="3413284" y="2972939"/>
                <a:ext cx="350505" cy="162441"/>
              </a:xfrm>
              <a:prstGeom prst="bent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꺾인 연결선 113"/>
              <p:cNvCxnSpPr/>
              <p:nvPr/>
            </p:nvCxnSpPr>
            <p:spPr>
              <a:xfrm rot="16200000" flipH="1">
                <a:off x="4572081" y="2943396"/>
                <a:ext cx="350505" cy="162441"/>
              </a:xfrm>
              <a:prstGeom prst="bent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꺾인 연결선 114"/>
              <p:cNvCxnSpPr/>
              <p:nvPr/>
            </p:nvCxnSpPr>
            <p:spPr>
              <a:xfrm rot="16200000" flipH="1">
                <a:off x="5320490" y="2952894"/>
                <a:ext cx="350505" cy="162441"/>
              </a:xfrm>
              <a:prstGeom prst="bent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꺾인 연결선 115"/>
              <p:cNvCxnSpPr/>
              <p:nvPr/>
            </p:nvCxnSpPr>
            <p:spPr>
              <a:xfrm rot="16200000" flipH="1">
                <a:off x="6055649" y="2960888"/>
                <a:ext cx="350505" cy="162441"/>
              </a:xfrm>
              <a:prstGeom prst="bentConnector3">
                <a:avLst/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7" name="그림 116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66480" y="2636137"/>
                <a:ext cx="165607" cy="355921"/>
              </a:xfrm>
              <a:prstGeom prst="rect">
                <a:avLst/>
              </a:prstGeom>
            </p:spPr>
          </p:pic>
          <p:pic>
            <p:nvPicPr>
              <p:cNvPr id="118" name="그림 117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67950" y="2668334"/>
                <a:ext cx="286763" cy="282566"/>
              </a:xfrm>
              <a:prstGeom prst="rect">
                <a:avLst/>
              </a:prstGeom>
            </p:spPr>
          </p:pic>
          <p:pic>
            <p:nvPicPr>
              <p:cNvPr id="119" name="그림 11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98494" y="2667696"/>
                <a:ext cx="286763" cy="282566"/>
              </a:xfrm>
              <a:prstGeom prst="rect">
                <a:avLst/>
              </a:prstGeom>
            </p:spPr>
          </p:pic>
          <p:pic>
            <p:nvPicPr>
              <p:cNvPr id="120" name="그림 11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63450" y="2674536"/>
                <a:ext cx="286763" cy="282566"/>
              </a:xfrm>
              <a:prstGeom prst="rect">
                <a:avLst/>
              </a:prstGeom>
            </p:spPr>
          </p:pic>
          <p:pic>
            <p:nvPicPr>
              <p:cNvPr id="121" name="그림 12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594799" y="2668495"/>
                <a:ext cx="300159" cy="345664"/>
              </a:xfrm>
              <a:prstGeom prst="rect">
                <a:avLst/>
              </a:prstGeom>
            </p:spPr>
          </p:pic>
          <p:pic>
            <p:nvPicPr>
              <p:cNvPr id="122" name="그림 12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39429" y="2664329"/>
                <a:ext cx="300159" cy="345664"/>
              </a:xfrm>
              <a:prstGeom prst="rect">
                <a:avLst/>
              </a:prstGeom>
            </p:spPr>
          </p:pic>
          <p:pic>
            <p:nvPicPr>
              <p:cNvPr id="123" name="그림 12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1873" y="2655399"/>
                <a:ext cx="300159" cy="345664"/>
              </a:xfrm>
              <a:prstGeom prst="rect">
                <a:avLst/>
              </a:prstGeom>
            </p:spPr>
          </p:pic>
          <p:cxnSp>
            <p:nvCxnSpPr>
              <p:cNvPr id="124" name="직선 연결선 123"/>
              <p:cNvCxnSpPr/>
              <p:nvPr/>
            </p:nvCxnSpPr>
            <p:spPr>
              <a:xfrm>
                <a:off x="878308" y="2372463"/>
                <a:ext cx="0" cy="33739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>
                <a:off x="2744878" y="2457539"/>
                <a:ext cx="0" cy="252314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>
                <a:off x="3474153" y="2457539"/>
                <a:ext cx="0" cy="252314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>
                <a:off x="5411331" y="2457539"/>
                <a:ext cx="0" cy="252314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꺾인 연결선 127"/>
              <p:cNvCxnSpPr/>
              <p:nvPr/>
            </p:nvCxnSpPr>
            <p:spPr>
              <a:xfrm rot="10800000" flipH="1" flipV="1">
                <a:off x="7105188" y="2588115"/>
                <a:ext cx="494786" cy="234244"/>
              </a:xfrm>
              <a:prstGeom prst="bentConnector3">
                <a:avLst>
                  <a:gd name="adj1" fmla="val 3622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/>
              <p:cNvCxnSpPr/>
              <p:nvPr/>
            </p:nvCxnSpPr>
            <p:spPr>
              <a:xfrm>
                <a:off x="6833688" y="2447792"/>
                <a:ext cx="400210" cy="197471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0" name="그림 12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9824825">
                <a:off x="7042113" y="2368749"/>
                <a:ext cx="194413" cy="417831"/>
              </a:xfrm>
              <a:prstGeom prst="rect">
                <a:avLst/>
              </a:prstGeom>
            </p:spPr>
          </p:pic>
          <p:cxnSp>
            <p:nvCxnSpPr>
              <p:cNvPr id="131" name="직선 연결선 130"/>
              <p:cNvCxnSpPr/>
              <p:nvPr/>
            </p:nvCxnSpPr>
            <p:spPr>
              <a:xfrm>
                <a:off x="1102058" y="2083975"/>
                <a:ext cx="0" cy="295688"/>
              </a:xfrm>
              <a:prstGeom prst="line">
                <a:avLst/>
              </a:prstGeom>
              <a:ln w="76200" cmpd="thickThin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/>
              <p:cNvCxnSpPr/>
              <p:nvPr/>
            </p:nvCxnSpPr>
            <p:spPr>
              <a:xfrm>
                <a:off x="2018878" y="2084018"/>
                <a:ext cx="0" cy="295645"/>
              </a:xfrm>
              <a:prstGeom prst="line">
                <a:avLst/>
              </a:prstGeom>
              <a:ln w="76200" cmpd="thinThick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/>
              <p:cNvCxnSpPr/>
              <p:nvPr/>
            </p:nvCxnSpPr>
            <p:spPr>
              <a:xfrm flipH="1" flipV="1">
                <a:off x="1180424" y="1896738"/>
                <a:ext cx="700338" cy="1"/>
              </a:xfrm>
              <a:prstGeom prst="line">
                <a:avLst/>
              </a:prstGeom>
              <a:ln w="76200" cmpd="dbl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4" name="그림 133"/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ackgroundRemoval t="0" b="86331" l="18182" r="87121"/>
                        </a14:imgEffect>
                      </a14:imgLayer>
                    </a14:imgProps>
                  </a:ext>
                </a:extLst>
              </a:blip>
              <a:srcRect l="18481" r="8683" b="17369"/>
              <a:stretch/>
            </p:blipFill>
            <p:spPr>
              <a:xfrm>
                <a:off x="899592" y="1652841"/>
                <a:ext cx="404761" cy="483540"/>
              </a:xfrm>
              <a:prstGeom prst="rect">
                <a:avLst/>
              </a:prstGeom>
            </p:spPr>
          </p:pic>
          <p:cxnSp>
            <p:nvCxnSpPr>
              <p:cNvPr id="135" name="직선 연결선 134"/>
              <p:cNvCxnSpPr/>
              <p:nvPr/>
            </p:nvCxnSpPr>
            <p:spPr>
              <a:xfrm>
                <a:off x="878308" y="2413009"/>
                <a:ext cx="5969569" cy="0"/>
              </a:xfrm>
              <a:prstGeom prst="line">
                <a:avLst/>
              </a:prstGeom>
              <a:ln w="76200" cmpd="tri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/>
              <p:cNvCxnSpPr/>
              <p:nvPr/>
            </p:nvCxnSpPr>
            <p:spPr>
              <a:xfrm flipH="1" flipV="1">
                <a:off x="2139588" y="1898844"/>
                <a:ext cx="860595" cy="100038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7" name="그림 136"/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ackgroundRemoval t="9494" b="94937" l="4636" r="93377"/>
                        </a14:imgEffect>
                      </a14:imgLayer>
                    </a14:imgProps>
                  </a:ext>
                </a:extLst>
              </a:blip>
              <a:srcRect l="5328" t="6763" r="13525" b="6659"/>
              <a:stretch/>
            </p:blipFill>
            <p:spPr>
              <a:xfrm>
                <a:off x="241940" y="2765575"/>
                <a:ext cx="317624" cy="339550"/>
              </a:xfrm>
              <a:prstGeom prst="rect">
                <a:avLst/>
              </a:prstGeom>
            </p:spPr>
          </p:pic>
          <p:pic>
            <p:nvPicPr>
              <p:cNvPr id="138" name="그림 137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80494" y="2375996"/>
                <a:ext cx="115249" cy="250892"/>
              </a:xfrm>
              <a:prstGeom prst="rect">
                <a:avLst/>
              </a:prstGeom>
            </p:spPr>
          </p:pic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48369" y="3417183"/>
                <a:ext cx="116297" cy="253174"/>
              </a:xfrm>
              <a:prstGeom prst="rect">
                <a:avLst/>
              </a:prstGeom>
            </p:spPr>
          </p:pic>
          <p:pic>
            <p:nvPicPr>
              <p:cNvPr id="140" name="그림 13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54940" y="2588115"/>
                <a:ext cx="123186" cy="268171"/>
              </a:xfrm>
              <a:prstGeom prst="rect">
                <a:avLst/>
              </a:prstGeom>
            </p:spPr>
          </p:pic>
          <p:pic>
            <p:nvPicPr>
              <p:cNvPr id="141" name="그림 14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56681" y="3340097"/>
                <a:ext cx="111293" cy="242281"/>
              </a:xfrm>
              <a:prstGeom prst="rect">
                <a:avLst/>
              </a:prstGeom>
            </p:spPr>
          </p:pic>
          <p:sp>
            <p:nvSpPr>
              <p:cNvPr id="142" name="모서리가 둥근 직사각형 141"/>
              <p:cNvSpPr/>
              <p:nvPr/>
            </p:nvSpPr>
            <p:spPr>
              <a:xfrm>
                <a:off x="2732231" y="1510403"/>
                <a:ext cx="4155797" cy="693879"/>
              </a:xfrm>
              <a:prstGeom prst="roundRect">
                <a:avLst>
                  <a:gd name="adj" fmla="val 50000"/>
                </a:avLst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pic>
            <p:nvPicPr>
              <p:cNvPr id="143" name="그림 142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290256" y="1532003"/>
                <a:ext cx="409724" cy="381618"/>
              </a:xfrm>
              <a:prstGeom prst="rect">
                <a:avLst/>
              </a:prstGeom>
            </p:spPr>
          </p:pic>
          <p:sp>
            <p:nvSpPr>
              <p:cNvPr id="144" name="직사각형 143"/>
              <p:cNvSpPr/>
              <p:nvPr/>
            </p:nvSpPr>
            <p:spPr>
              <a:xfrm>
                <a:off x="852594" y="1468485"/>
                <a:ext cx="46358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ERP</a:t>
                </a:r>
                <a:endParaRPr lang="en-US" altLang="ko-KR" sz="1000" b="1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145" name="직사각형 144"/>
              <p:cNvSpPr/>
              <p:nvPr/>
            </p:nvSpPr>
            <p:spPr>
              <a:xfrm>
                <a:off x="1721624" y="1461227"/>
                <a:ext cx="479618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MES</a:t>
                </a:r>
                <a:endParaRPr lang="en-US" altLang="ko-KR" sz="1000" b="1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46" name="그림 145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3832" y="1631382"/>
                <a:ext cx="584120" cy="241812"/>
              </a:xfrm>
              <a:prstGeom prst="rect">
                <a:avLst/>
              </a:prstGeom>
            </p:spPr>
          </p:pic>
          <p:pic>
            <p:nvPicPr>
              <p:cNvPr id="147" name="그림 14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 rot="21351985" flipH="1">
                <a:off x="7073105" y="1747005"/>
                <a:ext cx="327770" cy="318371"/>
              </a:xfrm>
              <a:prstGeom prst="rect">
                <a:avLst/>
              </a:prstGeom>
            </p:spPr>
          </p:pic>
          <p:cxnSp>
            <p:nvCxnSpPr>
              <p:cNvPr id="148" name="직선 연결선 147"/>
              <p:cNvCxnSpPr/>
              <p:nvPr/>
            </p:nvCxnSpPr>
            <p:spPr>
              <a:xfrm flipV="1">
                <a:off x="6839258" y="1950755"/>
                <a:ext cx="343178" cy="425241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9" name="그림 14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09971" y="2115810"/>
                <a:ext cx="117895" cy="256653"/>
              </a:xfrm>
              <a:prstGeom prst="rect">
                <a:avLst/>
              </a:prstGeom>
            </p:spPr>
          </p:pic>
          <p:grpSp>
            <p:nvGrpSpPr>
              <p:cNvPr id="150" name="그룹 149"/>
              <p:cNvGrpSpPr/>
              <p:nvPr/>
            </p:nvGrpSpPr>
            <p:grpSpPr>
              <a:xfrm>
                <a:off x="1252566" y="3511536"/>
                <a:ext cx="465192" cy="323811"/>
                <a:chOff x="1259885" y="4950038"/>
                <a:chExt cx="465192" cy="323811"/>
              </a:xfrm>
            </p:grpSpPr>
            <p:sp>
              <p:nvSpPr>
                <p:cNvPr id="197" name="정육면체 196"/>
                <p:cNvSpPr/>
                <p:nvPr/>
              </p:nvSpPr>
              <p:spPr>
                <a:xfrm>
                  <a:off x="1331371" y="4950038"/>
                  <a:ext cx="381122" cy="310982"/>
                </a:xfrm>
                <a:prstGeom prst="cube">
                  <a:avLst>
                    <a:gd name="adj" fmla="val 21735"/>
                  </a:avLst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2">
                      <a:lumMod val="50000"/>
                    </a:schemeClr>
                  </a:solidFill>
                </a:ln>
                <a:effectLst>
                  <a:glow rad="12700">
                    <a:srgbClr val="0000FF">
                      <a:alpha val="40000"/>
                    </a:srgbClr>
                  </a:glow>
                  <a:softEdge rad="12700"/>
                </a:effectLst>
                <a:scene3d>
                  <a:camera prst="orthographicFront"/>
                  <a:lightRig rig="threePt" dir="t"/>
                </a:scene3d>
                <a:sp3d prstMaterial="metal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98" name="직사각형 197"/>
                <p:cNvSpPr/>
                <p:nvPr/>
              </p:nvSpPr>
              <p:spPr>
                <a:xfrm>
                  <a:off x="1259885" y="5027628"/>
                  <a:ext cx="465192" cy="24622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000" b="1" dirty="0" smtClean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OQC</a:t>
                  </a:r>
                  <a:endParaRPr lang="en-US" altLang="ko-KR" sz="1000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51" name="정육면체 150"/>
              <p:cNvSpPr/>
              <p:nvPr/>
            </p:nvSpPr>
            <p:spPr>
              <a:xfrm>
                <a:off x="3975930" y="3516603"/>
                <a:ext cx="381122" cy="310982"/>
              </a:xfrm>
              <a:prstGeom prst="cube">
                <a:avLst>
                  <a:gd name="adj" fmla="val 21735"/>
                </a:avLst>
              </a:prstGeom>
              <a:solidFill>
                <a:schemeClr val="accent1">
                  <a:lumMod val="75000"/>
                </a:schemeClr>
              </a:solidFill>
              <a:ln w="3175">
                <a:solidFill>
                  <a:schemeClr val="tx2">
                    <a:lumMod val="50000"/>
                  </a:schemeClr>
                </a:solidFill>
              </a:ln>
              <a:effectLst>
                <a:glow rad="12700">
                  <a:srgbClr val="0000FF">
                    <a:alpha val="40000"/>
                  </a:srgbClr>
                </a:glow>
                <a:softEdge rad="12700"/>
              </a:effectLst>
              <a:scene3d>
                <a:camera prst="orthographicFront"/>
                <a:lightRig rig="threePt" dir="t"/>
              </a:scene3d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3914864" y="3594193"/>
                <a:ext cx="444353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rPr>
                  <a:t>P</a:t>
                </a:r>
                <a:r>
                  <a:rPr lang="en-US" altLang="ko-KR" sz="1000" b="1" dirty="0" smtClean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rPr>
                  <a:t>QC</a:t>
                </a:r>
                <a:endParaRPr lang="en-US" altLang="ko-KR" sz="1000" b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endParaRPr>
              </a:p>
            </p:txBody>
          </p:sp>
          <p:grpSp>
            <p:nvGrpSpPr>
              <p:cNvPr id="153" name="그룹 152"/>
              <p:cNvGrpSpPr/>
              <p:nvPr/>
            </p:nvGrpSpPr>
            <p:grpSpPr>
              <a:xfrm>
                <a:off x="7321984" y="1700120"/>
                <a:ext cx="422952" cy="310982"/>
                <a:chOff x="8160722" y="3070405"/>
                <a:chExt cx="422952" cy="310982"/>
              </a:xfrm>
            </p:grpSpPr>
            <p:sp>
              <p:nvSpPr>
                <p:cNvPr id="195" name="정육면체 194"/>
                <p:cNvSpPr/>
                <p:nvPr/>
              </p:nvSpPr>
              <p:spPr>
                <a:xfrm>
                  <a:off x="8202552" y="3070405"/>
                  <a:ext cx="381122" cy="310982"/>
                </a:xfrm>
                <a:prstGeom prst="cube">
                  <a:avLst>
                    <a:gd name="adj" fmla="val 21735"/>
                  </a:avLst>
                </a:prstGeom>
                <a:solidFill>
                  <a:schemeClr val="accent1">
                    <a:lumMod val="75000"/>
                  </a:schemeClr>
                </a:solidFill>
                <a:ln w="3175">
                  <a:solidFill>
                    <a:schemeClr val="tx2">
                      <a:lumMod val="50000"/>
                    </a:schemeClr>
                  </a:solidFill>
                </a:ln>
                <a:effectLst>
                  <a:glow rad="12700">
                    <a:srgbClr val="0000FF">
                      <a:alpha val="40000"/>
                    </a:srgbClr>
                  </a:glow>
                  <a:softEdge rad="12700"/>
                </a:effectLst>
                <a:scene3d>
                  <a:camera prst="orthographicFront"/>
                  <a:lightRig rig="threePt" dir="t"/>
                </a:scene3d>
                <a:sp3d prstMaterial="metal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:endParaRPr lang="ko-KR" altLang="en-US" sz="1000" b="1" dirty="0">
                    <a:solidFill>
                      <a:srgbClr val="0000FF"/>
                    </a:solidFill>
                  </a:endParaRPr>
                </a:p>
              </p:txBody>
            </p:sp>
            <p:sp>
              <p:nvSpPr>
                <p:cNvPr id="196" name="직사각형 195"/>
                <p:cNvSpPr/>
                <p:nvPr/>
              </p:nvSpPr>
              <p:spPr>
                <a:xfrm>
                  <a:off x="8160722" y="3126395"/>
                  <a:ext cx="405881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1000" b="1" dirty="0" smtClean="0">
                      <a:solidFill>
                        <a:schemeClr val="bg1"/>
                      </a:solidFill>
                      <a:latin typeface="+mn-ea"/>
                      <a:cs typeface="Arial" panose="020B0604020202020204" pitchFamily="34" charset="0"/>
                    </a:rPr>
                    <a:t>IQC</a:t>
                  </a:r>
                  <a:endParaRPr lang="en-US" altLang="ko-KR" sz="1000" b="1" dirty="0">
                    <a:solidFill>
                      <a:schemeClr val="bg1"/>
                    </a:solidFill>
                    <a:latin typeface="+mn-ea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54" name="꺾인 연결선 153"/>
              <p:cNvCxnSpPr/>
              <p:nvPr/>
            </p:nvCxnSpPr>
            <p:spPr>
              <a:xfrm rot="5400000" flipH="1" flipV="1">
                <a:off x="1670815" y="3536580"/>
                <a:ext cx="215359" cy="136126"/>
              </a:xfrm>
              <a:prstGeom prst="bentConnector3">
                <a:avLst>
                  <a:gd name="adj1" fmla="val 3194"/>
                </a:avLst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꺾인 연결선 154"/>
              <p:cNvCxnSpPr/>
              <p:nvPr/>
            </p:nvCxnSpPr>
            <p:spPr>
              <a:xfrm flipV="1">
                <a:off x="4362447" y="3576645"/>
                <a:ext cx="322758" cy="141990"/>
              </a:xfrm>
              <a:prstGeom prst="bentConnector2">
                <a:avLst/>
              </a:prstGeom>
              <a:ln w="952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꺾인 연결선 155"/>
              <p:cNvCxnSpPr/>
              <p:nvPr/>
            </p:nvCxnSpPr>
            <p:spPr>
              <a:xfrm flipV="1">
                <a:off x="4677856" y="3572955"/>
                <a:ext cx="769859" cy="152861"/>
              </a:xfrm>
              <a:prstGeom prst="bentConnector2">
                <a:avLst/>
              </a:prstGeom>
              <a:ln w="952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꺾인 연결선 156"/>
              <p:cNvCxnSpPr/>
              <p:nvPr/>
            </p:nvCxnSpPr>
            <p:spPr>
              <a:xfrm flipV="1">
                <a:off x="5425381" y="3571544"/>
                <a:ext cx="769859" cy="152861"/>
              </a:xfrm>
              <a:prstGeom prst="bentConnector2">
                <a:avLst/>
              </a:prstGeom>
              <a:ln w="952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꺾인 연결선 157"/>
              <p:cNvCxnSpPr>
                <a:endCxn id="70" idx="4"/>
              </p:cNvCxnSpPr>
              <p:nvPr/>
            </p:nvCxnSpPr>
            <p:spPr>
              <a:xfrm rot="10800000">
                <a:off x="2020909" y="3550991"/>
                <a:ext cx="758996" cy="192599"/>
              </a:xfrm>
              <a:prstGeom prst="bentConnector2">
                <a:avLst/>
              </a:prstGeom>
              <a:ln w="952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꺾인 연결선 158"/>
              <p:cNvCxnSpPr/>
              <p:nvPr/>
            </p:nvCxnSpPr>
            <p:spPr>
              <a:xfrm rot="10800000">
                <a:off x="2776206" y="3547461"/>
                <a:ext cx="729606" cy="189141"/>
              </a:xfrm>
              <a:prstGeom prst="bentConnector2">
                <a:avLst/>
              </a:prstGeom>
              <a:ln w="952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꺾인 연결선 159"/>
              <p:cNvCxnSpPr/>
              <p:nvPr/>
            </p:nvCxnSpPr>
            <p:spPr>
              <a:xfrm rot="10800000">
                <a:off x="3496547" y="3560228"/>
                <a:ext cx="448983" cy="183419"/>
              </a:xfrm>
              <a:prstGeom prst="bentConnector2">
                <a:avLst/>
              </a:prstGeom>
              <a:ln w="9525">
                <a:solidFill>
                  <a:schemeClr val="tx2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직선 연결선 160"/>
              <p:cNvCxnSpPr/>
              <p:nvPr/>
            </p:nvCxnSpPr>
            <p:spPr>
              <a:xfrm>
                <a:off x="1533238" y="2447792"/>
                <a:ext cx="0" cy="252314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꺾인 연결선 161"/>
              <p:cNvCxnSpPr>
                <a:endCxn id="197" idx="0"/>
              </p:cNvCxnSpPr>
              <p:nvPr/>
            </p:nvCxnSpPr>
            <p:spPr>
              <a:xfrm rot="5400000">
                <a:off x="1254405" y="3179594"/>
                <a:ext cx="625947" cy="37937"/>
              </a:xfrm>
              <a:prstGeom prst="bentConnector3">
                <a:avLst>
                  <a:gd name="adj1" fmla="val 14342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3" name="그림 162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7355" y="2664329"/>
                <a:ext cx="300159" cy="345664"/>
              </a:xfrm>
              <a:prstGeom prst="rect">
                <a:avLst/>
              </a:prstGeom>
            </p:spPr>
          </p:pic>
          <p:cxnSp>
            <p:nvCxnSpPr>
              <p:cNvPr id="164" name="꺾인 연결선 163"/>
              <p:cNvCxnSpPr/>
              <p:nvPr/>
            </p:nvCxnSpPr>
            <p:spPr>
              <a:xfrm rot="16200000" flipH="1">
                <a:off x="3868161" y="3191778"/>
                <a:ext cx="609217" cy="22308"/>
              </a:xfrm>
              <a:prstGeom prst="bentConnector3">
                <a:avLst>
                  <a:gd name="adj1" fmla="val 18090"/>
                </a:avLst>
              </a:prstGeom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5" name="그림 164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76585" y="2666405"/>
                <a:ext cx="300159" cy="345664"/>
              </a:xfrm>
              <a:prstGeom prst="rect">
                <a:avLst/>
              </a:prstGeom>
            </p:spPr>
          </p:pic>
          <p:cxnSp>
            <p:nvCxnSpPr>
              <p:cNvPr id="166" name="직선 연결선 165"/>
              <p:cNvCxnSpPr/>
              <p:nvPr/>
            </p:nvCxnSpPr>
            <p:spPr>
              <a:xfrm>
                <a:off x="4126664" y="2455449"/>
                <a:ext cx="0" cy="252314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67" name="그림 166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23840" y="3619289"/>
                <a:ext cx="111293" cy="242281"/>
              </a:xfrm>
              <a:prstGeom prst="rect">
                <a:avLst/>
              </a:prstGeom>
            </p:spPr>
          </p:pic>
          <p:pic>
            <p:nvPicPr>
              <p:cNvPr id="168" name="그림 167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78689" y="3605078"/>
                <a:ext cx="111293" cy="242281"/>
              </a:xfrm>
              <a:prstGeom prst="rect">
                <a:avLst/>
              </a:prstGeom>
            </p:spPr>
          </p:pic>
          <p:pic>
            <p:nvPicPr>
              <p:cNvPr id="169" name="그림 168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941924" y="3337521"/>
                <a:ext cx="111293" cy="242281"/>
              </a:xfrm>
              <a:prstGeom prst="rect">
                <a:avLst/>
              </a:prstGeom>
            </p:spPr>
          </p:pic>
          <p:pic>
            <p:nvPicPr>
              <p:cNvPr id="170" name="그림 169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54815" y="3346594"/>
                <a:ext cx="111293" cy="242281"/>
              </a:xfrm>
              <a:prstGeom prst="rect">
                <a:avLst/>
              </a:prstGeom>
            </p:spPr>
          </p:pic>
          <p:pic>
            <p:nvPicPr>
              <p:cNvPr id="171" name="그림 170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39397" y="3346595"/>
                <a:ext cx="111293" cy="242281"/>
              </a:xfrm>
              <a:prstGeom prst="rect">
                <a:avLst/>
              </a:prstGeom>
            </p:spPr>
          </p:pic>
          <p:pic>
            <p:nvPicPr>
              <p:cNvPr id="172" name="그림 171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17738" y="3353876"/>
                <a:ext cx="111293" cy="242281"/>
              </a:xfrm>
              <a:prstGeom prst="rect">
                <a:avLst/>
              </a:prstGeom>
            </p:spPr>
          </p:pic>
          <p:pic>
            <p:nvPicPr>
              <p:cNvPr id="173" name="그림 172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316313" y="3339883"/>
                <a:ext cx="111293" cy="242281"/>
              </a:xfrm>
              <a:prstGeom prst="rect">
                <a:avLst/>
              </a:prstGeom>
            </p:spPr>
          </p:pic>
          <p:pic>
            <p:nvPicPr>
              <p:cNvPr id="174" name="그림 173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24017" y="1735744"/>
                <a:ext cx="119764" cy="260722"/>
              </a:xfrm>
              <a:prstGeom prst="rect">
                <a:avLst/>
              </a:prstGeom>
            </p:spPr>
          </p:pic>
          <p:pic>
            <p:nvPicPr>
              <p:cNvPr id="175" name="그림 17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83698" y="3454824"/>
                <a:ext cx="117895" cy="256653"/>
              </a:xfrm>
              <a:prstGeom prst="rect">
                <a:avLst/>
              </a:prstGeom>
            </p:spPr>
          </p:pic>
          <p:pic>
            <p:nvPicPr>
              <p:cNvPr id="176" name="그림 17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3180" y="1860116"/>
                <a:ext cx="132474" cy="174808"/>
              </a:xfrm>
              <a:prstGeom prst="rect">
                <a:avLst/>
              </a:prstGeom>
            </p:spPr>
          </p:pic>
          <p:sp>
            <p:nvSpPr>
              <p:cNvPr id="177" name="직사각형 176"/>
              <p:cNvSpPr/>
              <p:nvPr/>
            </p:nvSpPr>
            <p:spPr>
              <a:xfrm>
                <a:off x="6698103" y="2916395"/>
                <a:ext cx="551754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Issue</a:t>
                </a:r>
                <a:endParaRPr lang="en-US" altLang="ko-KR" sz="1000" b="1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78" name="그림 177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3924" y="3339773"/>
                <a:ext cx="111293" cy="242281"/>
              </a:xfrm>
              <a:prstGeom prst="rect">
                <a:avLst/>
              </a:prstGeom>
            </p:spPr>
          </p:pic>
          <p:sp>
            <p:nvSpPr>
              <p:cNvPr id="179" name="직사각형 178"/>
              <p:cNvSpPr/>
              <p:nvPr/>
            </p:nvSpPr>
            <p:spPr>
              <a:xfrm>
                <a:off x="3621539" y="1515331"/>
                <a:ext cx="331260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ü"/>
                  <a:defRPr/>
                </a:pPr>
                <a:r>
                  <a:rPr lang="en-US" altLang="ko-KR" sz="1200" b="1" dirty="0" smtClean="0">
                    <a:latin typeface="+mn-ea"/>
                    <a:cs typeface="Arial" panose="020B0604020202020204" pitchFamily="34" charset="0"/>
                  </a:rPr>
                  <a:t>TA/ADT/SMPS </a:t>
                </a:r>
                <a:r>
                  <a:rPr lang="ko-KR" altLang="en-US" sz="1200" b="1" dirty="0" smtClean="0">
                    <a:latin typeface="+mn-ea"/>
                    <a:cs typeface="Arial" panose="020B0604020202020204" pitchFamily="34" charset="0"/>
                  </a:rPr>
                  <a:t>검사 </a:t>
                </a:r>
                <a:r>
                  <a:rPr lang="en-US" altLang="ko-KR" sz="1200" b="1" dirty="0" smtClean="0">
                    <a:latin typeface="+mn-ea"/>
                    <a:cs typeface="Arial" panose="020B0604020202020204" pitchFamily="34" charset="0"/>
                  </a:rPr>
                  <a:t>Data </a:t>
                </a:r>
                <a:r>
                  <a:rPr lang="ko-KR" altLang="en-US" sz="1200" b="1" dirty="0" smtClean="0">
                    <a:latin typeface="+mn-ea"/>
                    <a:cs typeface="Arial" panose="020B0604020202020204" pitchFamily="34" charset="0"/>
                  </a:rPr>
                  <a:t>누락</a:t>
                </a:r>
                <a:endParaRPr lang="en-US" altLang="ko-KR" sz="1200" b="1" dirty="0" smtClean="0">
                  <a:latin typeface="+mn-ea"/>
                  <a:cs typeface="Arial" panose="020B0604020202020204" pitchFamily="34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ü"/>
                  <a:defRPr/>
                </a:pPr>
                <a:r>
                  <a:rPr lang="ko-KR" altLang="en-US" sz="1200" b="1" dirty="0" smtClean="0">
                    <a:latin typeface="+mn-ea"/>
                    <a:cs typeface="Arial" panose="020B0604020202020204" pitchFamily="34" charset="0"/>
                  </a:rPr>
                  <a:t>검사 </a:t>
                </a:r>
                <a:r>
                  <a:rPr lang="en-US" altLang="ko-KR" sz="1200" b="1" dirty="0" smtClean="0">
                    <a:latin typeface="+mn-ea"/>
                    <a:cs typeface="Arial" panose="020B0604020202020204" pitchFamily="34" charset="0"/>
                  </a:rPr>
                  <a:t>Data </a:t>
                </a:r>
                <a:r>
                  <a:rPr lang="ko-KR" altLang="en-US" sz="1200" b="1" dirty="0" smtClean="0">
                    <a:latin typeface="+mn-ea"/>
                    <a:cs typeface="Arial" panose="020B0604020202020204" pitchFamily="34" charset="0"/>
                  </a:rPr>
                  <a:t>상이</a:t>
                </a:r>
                <a:r>
                  <a:rPr lang="en-US" altLang="ko-KR" sz="1200" b="1" dirty="0" smtClean="0">
                    <a:latin typeface="+mn-ea"/>
                    <a:cs typeface="Arial" panose="020B0604020202020204" pitchFamily="34" charset="0"/>
                  </a:rPr>
                  <a:t>(</a:t>
                </a:r>
                <a:r>
                  <a:rPr lang="ko-KR" altLang="en-US" sz="1200" b="1" dirty="0" smtClean="0">
                    <a:latin typeface="+mn-ea"/>
                    <a:cs typeface="Arial" panose="020B0604020202020204" pitchFamily="34" charset="0"/>
                  </a:rPr>
                  <a:t>제품코드</a:t>
                </a:r>
                <a:r>
                  <a:rPr lang="en-US" altLang="ko-KR" sz="1200" b="1" dirty="0" smtClean="0">
                    <a:latin typeface="+mn-ea"/>
                    <a:cs typeface="Arial" panose="020B0604020202020204" pitchFamily="34" charset="0"/>
                  </a:rPr>
                  <a:t>/</a:t>
                </a:r>
                <a:r>
                  <a:rPr lang="ko-KR" altLang="en-US" sz="1200" b="1" dirty="0" smtClean="0">
                    <a:latin typeface="+mn-ea"/>
                    <a:cs typeface="Arial" panose="020B0604020202020204" pitchFamily="34" charset="0"/>
                  </a:rPr>
                  <a:t>모델명</a:t>
                </a:r>
                <a:r>
                  <a:rPr lang="en-US" altLang="ko-KR" sz="1200" b="1" dirty="0" smtClean="0">
                    <a:latin typeface="+mn-ea"/>
                    <a:cs typeface="Arial" panose="020B0604020202020204" pitchFamily="34" charset="0"/>
                  </a:rPr>
                  <a:t>/</a:t>
                </a:r>
                <a:r>
                  <a:rPr lang="ko-KR" altLang="en-US" sz="1200" b="1" dirty="0" smtClean="0">
                    <a:latin typeface="+mn-ea"/>
                    <a:cs typeface="Arial" panose="020B0604020202020204" pitchFamily="34" charset="0"/>
                  </a:rPr>
                  <a:t>일련번호</a:t>
                </a:r>
                <a:r>
                  <a:rPr lang="en-US" altLang="ko-KR" sz="1200" b="1" dirty="0" smtClean="0">
                    <a:latin typeface="+mn-ea"/>
                    <a:cs typeface="Arial" panose="020B0604020202020204" pitchFamily="34" charset="0"/>
                  </a:rPr>
                  <a:t>)</a:t>
                </a:r>
              </a:p>
              <a:p>
                <a:pPr marL="171450" indent="-171450">
                  <a:buFont typeface="Wingdings" panose="05000000000000000000" pitchFamily="2" charset="2"/>
                  <a:buChar char="ü"/>
                  <a:defRPr/>
                </a:pPr>
                <a:r>
                  <a:rPr lang="ko-KR" altLang="en-US" sz="1200" b="1" dirty="0" smtClean="0">
                    <a:latin typeface="+mn-ea"/>
                    <a:cs typeface="Arial" panose="020B0604020202020204" pitchFamily="34" charset="0"/>
                  </a:rPr>
                  <a:t>수리 </a:t>
                </a:r>
                <a:r>
                  <a:rPr lang="en-US" altLang="ko-KR" sz="1200" b="1" dirty="0" smtClean="0">
                    <a:latin typeface="+mn-ea"/>
                    <a:cs typeface="Arial" panose="020B0604020202020204" pitchFamily="34" charset="0"/>
                  </a:rPr>
                  <a:t>Data </a:t>
                </a:r>
                <a:r>
                  <a:rPr lang="ko-KR" altLang="en-US" sz="1200" b="1" dirty="0" smtClean="0">
                    <a:latin typeface="+mn-ea"/>
                    <a:cs typeface="Arial" panose="020B0604020202020204" pitchFamily="34" charset="0"/>
                  </a:rPr>
                  <a:t>누락</a:t>
                </a:r>
                <a:endParaRPr lang="en-US" altLang="ko-KR" sz="1200" b="1" dirty="0">
                  <a:latin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180" name="Picture 3" descr="distribution center 3"/>
              <p:cNvPicPr>
                <a:picLocks noChangeAspect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8214138" y="1387741"/>
                <a:ext cx="510710" cy="31546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1" name="직선 화살표 연결선 536"/>
              <p:cNvCxnSpPr>
                <a:cxnSpLocks noChangeShapeType="1"/>
                <a:stCxn id="180" idx="2"/>
                <a:endCxn id="59" idx="1"/>
              </p:cNvCxnSpPr>
              <p:nvPr/>
            </p:nvCxnSpPr>
            <p:spPr bwMode="auto">
              <a:xfrm flipH="1">
                <a:off x="7969208" y="1703210"/>
                <a:ext cx="500285" cy="331615"/>
              </a:xfrm>
              <a:prstGeom prst="straightConnector1">
                <a:avLst/>
              </a:prstGeom>
              <a:noFill/>
              <a:ln w="9528">
                <a:solidFill>
                  <a:srgbClr val="183883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182" name="Rectangle 40"/>
              <p:cNvSpPr>
                <a:spLocks noChangeArrowheads="1"/>
              </p:cNvSpPr>
              <p:nvPr/>
            </p:nvSpPr>
            <p:spPr bwMode="auto">
              <a:xfrm>
                <a:off x="7758542" y="1370945"/>
                <a:ext cx="765175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4" tIns="46798" rIns="90004" bIns="46798" anchor="ctr" anchorCtr="1"/>
              <a:lstStyle/>
              <a:p>
                <a:pPr algn="ctr">
                  <a:defRPr/>
                </a:pPr>
                <a:r>
                  <a:rPr kumimoji="0" lang="ko-KR" altLang="en-US" sz="1000" b="1" dirty="0" smtClean="0">
                    <a:solidFill>
                      <a:srgbClr val="183883"/>
                    </a:solidFill>
                    <a:latin typeface="+mn-lt"/>
                    <a:ea typeface="맑은 고딕" pitchFamily="50" charset="-127"/>
                    <a:cs typeface="Arial" pitchFamily="34" charset="0"/>
                  </a:rPr>
                  <a:t>협력사</a:t>
                </a:r>
                <a:endParaRPr kumimoji="0" lang="en-US" sz="1000" b="1" dirty="0">
                  <a:solidFill>
                    <a:srgbClr val="183883"/>
                  </a:solidFill>
                  <a:latin typeface="+mn-lt"/>
                  <a:ea typeface="맑은 고딕" pitchFamily="50" charset="-127"/>
                  <a:cs typeface="Arial" pitchFamily="34" charset="0"/>
                </a:endParaRPr>
              </a:p>
            </p:txBody>
          </p:sp>
          <p:sp>
            <p:nvSpPr>
              <p:cNvPr id="183" name="Rectangle 40"/>
              <p:cNvSpPr>
                <a:spLocks noChangeArrowheads="1"/>
              </p:cNvSpPr>
              <p:nvPr/>
            </p:nvSpPr>
            <p:spPr bwMode="auto">
              <a:xfrm>
                <a:off x="7483699" y="2493798"/>
                <a:ext cx="225652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4" tIns="46798" rIns="90004" bIns="46798" anchor="ctr" anchorCtr="1"/>
              <a:lstStyle/>
              <a:p>
                <a:pPr algn="ctr">
                  <a:defRPr/>
                </a:pPr>
                <a:r>
                  <a:rPr kumimoji="0" lang="ko-KR" altLang="en-US" b="1" dirty="0" smtClean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①</a:t>
                </a:r>
                <a:endParaRPr kumimoji="0" 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sp>
            <p:nvSpPr>
              <p:cNvPr id="184" name="Rectangle 40"/>
              <p:cNvSpPr>
                <a:spLocks noChangeArrowheads="1"/>
              </p:cNvSpPr>
              <p:nvPr/>
            </p:nvSpPr>
            <p:spPr bwMode="auto">
              <a:xfrm>
                <a:off x="5807075" y="3018549"/>
                <a:ext cx="258255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4" tIns="46798" rIns="90004" bIns="46798" anchor="ctr" anchorCtr="1"/>
              <a:lstStyle/>
              <a:p>
                <a:pPr algn="ctr">
                  <a:defRPr/>
                </a:pPr>
                <a:r>
                  <a:rPr kumimoji="0" lang="ko-KR" altLang="en-US" b="1" dirty="0" smtClean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②</a:t>
                </a:r>
                <a:endParaRPr kumimoji="0" 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cxnSp>
            <p:nvCxnSpPr>
              <p:cNvPr id="185" name="직선 연결선 184"/>
              <p:cNvCxnSpPr/>
              <p:nvPr/>
            </p:nvCxnSpPr>
            <p:spPr>
              <a:xfrm flipH="1">
                <a:off x="2185653" y="1670964"/>
                <a:ext cx="231396" cy="224329"/>
              </a:xfrm>
              <a:prstGeom prst="line">
                <a:avLst/>
              </a:prstGeom>
              <a:ln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6" name="Rectangle 40"/>
              <p:cNvSpPr>
                <a:spLocks noChangeArrowheads="1"/>
              </p:cNvSpPr>
              <p:nvPr/>
            </p:nvSpPr>
            <p:spPr bwMode="auto">
              <a:xfrm>
                <a:off x="3184034" y="3046622"/>
                <a:ext cx="158368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4" tIns="46798" rIns="90004" bIns="46798" anchor="ctr" anchorCtr="1"/>
              <a:lstStyle/>
              <a:p>
                <a:pPr algn="ctr">
                  <a:defRPr/>
                </a:pPr>
                <a:r>
                  <a:rPr kumimoji="0" lang="ko-KR" altLang="en-US" b="1" dirty="0" smtClean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③</a:t>
                </a:r>
                <a:endParaRPr kumimoji="0" 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sp>
            <p:nvSpPr>
              <p:cNvPr id="187" name="Rectangle 40"/>
              <p:cNvSpPr>
                <a:spLocks noChangeArrowheads="1"/>
              </p:cNvSpPr>
              <p:nvPr/>
            </p:nvSpPr>
            <p:spPr bwMode="auto">
              <a:xfrm>
                <a:off x="2147743" y="3059491"/>
                <a:ext cx="158368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4" tIns="46798" rIns="90004" bIns="46798" anchor="ctr" anchorCtr="1"/>
              <a:lstStyle/>
              <a:p>
                <a:pPr algn="ctr">
                  <a:defRPr/>
                </a:pPr>
                <a:r>
                  <a:rPr kumimoji="0" lang="ko-KR" altLang="en-US" b="1" dirty="0" smtClean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④</a:t>
                </a:r>
                <a:endParaRPr kumimoji="0" 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pic>
            <p:nvPicPr>
              <p:cNvPr id="188" name="그림 187"/>
              <p:cNvPicPr>
                <a:picLocks noChangeAspect="1"/>
              </p:cNvPicPr>
              <p:nvPr/>
            </p:nvPicPr>
            <p:blipFill rotWithShape="1">
              <a:blip r:embed="rId19"/>
              <a:srcRect t="5903" r="-728" b="8553"/>
              <a:stretch/>
            </p:blipFill>
            <p:spPr>
              <a:xfrm>
                <a:off x="1740323" y="1673823"/>
                <a:ext cx="487461" cy="471265"/>
              </a:xfrm>
              <a:prstGeom prst="rect">
                <a:avLst/>
              </a:prstGeom>
            </p:spPr>
          </p:pic>
          <p:sp>
            <p:nvSpPr>
              <p:cNvPr id="189" name="직사각형 188"/>
              <p:cNvSpPr/>
              <p:nvPr/>
            </p:nvSpPr>
            <p:spPr>
              <a:xfrm>
                <a:off x="2299492" y="1353604"/>
                <a:ext cx="43313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EMI</a:t>
                </a:r>
                <a:endParaRPr lang="en-US" altLang="ko-KR" sz="1000" b="1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90" name="그림 189"/>
              <p:cNvPicPr>
                <a:picLocks noChangeAspect="1"/>
              </p:cNvPicPr>
              <p:nvPr/>
            </p:nvPicPr>
            <p:blipFill rotWithShape="1"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2326" b="100000" l="22353" r="100000"/>
                        </a14:imgEffect>
                      </a14:imgLayer>
                    </a14:imgProps>
                  </a:ext>
                </a:extLst>
              </a:blip>
              <a:srcRect l="17914" t="1392"/>
              <a:stretch/>
            </p:blipFill>
            <p:spPr>
              <a:xfrm>
                <a:off x="2369318" y="1479575"/>
                <a:ext cx="272812" cy="331583"/>
              </a:xfrm>
              <a:prstGeom prst="rect">
                <a:avLst/>
              </a:prstGeom>
            </p:spPr>
          </p:pic>
          <p:sp>
            <p:nvSpPr>
              <p:cNvPr id="191" name="직사각형 190"/>
              <p:cNvSpPr/>
              <p:nvPr/>
            </p:nvSpPr>
            <p:spPr>
              <a:xfrm>
                <a:off x="2768876" y="1606368"/>
                <a:ext cx="49404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altLang="ko-KR" sz="1000" b="1" dirty="0" smtClean="0">
                    <a:latin typeface="HY견고딕" panose="02030600000101010101" pitchFamily="18" charset="-127"/>
                    <a:ea typeface="HY견고딕" panose="02030600000101010101" pitchFamily="18" charset="-127"/>
                    <a:cs typeface="Arial" panose="020B0604020202020204" pitchFamily="34" charset="0"/>
                  </a:rPr>
                  <a:t>QMS</a:t>
                </a:r>
                <a:endParaRPr lang="en-US" altLang="ko-KR" sz="1000" b="1" dirty="0">
                  <a:latin typeface="HY견고딕" panose="02030600000101010101" pitchFamily="18" charset="-127"/>
                  <a:ea typeface="HY견고딕" panose="02030600000101010101" pitchFamily="18" charset="-127"/>
                  <a:cs typeface="Arial" panose="020B0604020202020204" pitchFamily="34" charset="0"/>
                </a:endParaRPr>
              </a:p>
            </p:txBody>
          </p:sp>
          <p:pic>
            <p:nvPicPr>
              <p:cNvPr id="192" name="그림 191"/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0" b="100000" l="23684" r="97368"/>
                        </a14:imgEffect>
                      </a14:imgLayer>
                    </a14:imgProps>
                  </a:ext>
                </a:extLst>
              </a:blip>
              <a:srcRect l="27456" t="10237" b="18095"/>
              <a:stretch/>
            </p:blipFill>
            <p:spPr>
              <a:xfrm>
                <a:off x="2879940" y="1802083"/>
                <a:ext cx="290011" cy="365894"/>
              </a:xfrm>
              <a:prstGeom prst="rect">
                <a:avLst/>
              </a:prstGeom>
            </p:spPr>
          </p:pic>
          <p:sp>
            <p:nvSpPr>
              <p:cNvPr id="193" name="Rectangle 40"/>
              <p:cNvSpPr>
                <a:spLocks noChangeArrowheads="1"/>
              </p:cNvSpPr>
              <p:nvPr/>
            </p:nvSpPr>
            <p:spPr bwMode="auto">
              <a:xfrm>
                <a:off x="1811779" y="1990581"/>
                <a:ext cx="158368" cy="261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4" tIns="46798" rIns="90004" bIns="46798" anchor="ctr" anchorCtr="1"/>
              <a:lstStyle/>
              <a:p>
                <a:pPr algn="ctr">
                  <a:defRPr/>
                </a:pPr>
                <a:r>
                  <a:rPr kumimoji="0" lang="ko-KR" altLang="en-US" b="1" dirty="0" smtClean="0">
                    <a:solidFill>
                      <a:srgbClr val="FF0000"/>
                    </a:solidFill>
                    <a:latin typeface="Arial Unicode MS" panose="020B0604020202020204" pitchFamily="50" charset="-127"/>
                    <a:ea typeface="Arial Unicode MS" panose="020B0604020202020204" pitchFamily="50" charset="-127"/>
                    <a:cs typeface="Arial Unicode MS" panose="020B0604020202020204" pitchFamily="50" charset="-127"/>
                  </a:rPr>
                  <a:t>⑤</a:t>
                </a:r>
                <a:endParaRPr kumimoji="0" lang="en-US" b="1" dirty="0">
                  <a:solidFill>
                    <a:srgbClr val="FF0000"/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endParaRPr>
              </a:p>
            </p:txBody>
          </p:sp>
          <p:cxnSp>
            <p:nvCxnSpPr>
              <p:cNvPr id="194" name="직선 연결선 193"/>
              <p:cNvCxnSpPr/>
              <p:nvPr/>
            </p:nvCxnSpPr>
            <p:spPr>
              <a:xfrm>
                <a:off x="6847877" y="2379663"/>
                <a:ext cx="0" cy="75786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144603" y="1853685"/>
              <a:ext cx="551855" cy="321591"/>
            </a:xfrm>
            <a:prstGeom prst="rect">
              <a:avLst/>
            </a:prstGeom>
          </p:spPr>
        </p:pic>
      </p:grpSp>
      <p:sp>
        <p:nvSpPr>
          <p:cNvPr id="203" name="직사각형 202"/>
          <p:cNvSpPr/>
          <p:nvPr/>
        </p:nvSpPr>
        <p:spPr>
          <a:xfrm>
            <a:off x="259591" y="4012264"/>
            <a:ext cx="3101806" cy="28733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MES </a:t>
            </a:r>
            <a:r>
              <a:rPr lang="ko-KR" altLang="en-US" sz="1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운영 문제점 및 개선 대책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382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729767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22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년도 자동화 공정 예산 계획 비용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7109" y="873223"/>
            <a:ext cx="16401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latin typeface="+mj-ea"/>
                <a:ea typeface="+mj-ea"/>
              </a:rPr>
              <a:t>단위 </a:t>
            </a:r>
            <a:r>
              <a:rPr lang="en-US" altLang="ko-KR" sz="1050" dirty="0">
                <a:latin typeface="+mj-ea"/>
                <a:ea typeface="+mj-ea"/>
              </a:rPr>
              <a:t>: </a:t>
            </a:r>
            <a:r>
              <a:rPr lang="en-US" altLang="ko-KR" sz="1050" dirty="0" smtClean="0">
                <a:latin typeface="+mj-ea"/>
                <a:ea typeface="+mj-ea"/>
              </a:rPr>
              <a:t>USD (11/24</a:t>
            </a:r>
            <a:r>
              <a:rPr lang="ko-KR" altLang="en-US" sz="1050" dirty="0">
                <a:latin typeface="+mj-ea"/>
                <a:ea typeface="+mj-ea"/>
              </a:rPr>
              <a:t> </a:t>
            </a:r>
            <a:r>
              <a:rPr lang="ko-KR" altLang="en-US" sz="1050" dirty="0" smtClean="0">
                <a:latin typeface="+mj-ea"/>
                <a:ea typeface="+mj-ea"/>
              </a:rPr>
              <a:t>환산</a:t>
            </a:r>
            <a:r>
              <a:rPr lang="en-US" altLang="ko-KR" sz="1050" dirty="0" smtClean="0">
                <a:latin typeface="+mj-ea"/>
                <a:ea typeface="+mj-ea"/>
              </a:rPr>
              <a:t>)</a:t>
            </a:r>
            <a:endParaRPr lang="ko-KR" altLang="en-US" sz="1050" dirty="0">
              <a:latin typeface="+mj-ea"/>
              <a:ea typeface="+mj-ea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1520" y="4725144"/>
            <a:ext cx="8625782" cy="171375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kumimoji="1" lang="en-US" altLang="ko-KR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22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년도 </a:t>
            </a:r>
            <a:r>
              <a:rPr kumimoji="1" lang="en-US" altLang="ko-KR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SPARE PART 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비용 </a:t>
            </a:r>
            <a:r>
              <a:rPr kumimoji="1" lang="en-US" altLang="ko-KR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21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년 比 </a:t>
            </a:r>
            <a:r>
              <a:rPr kumimoji="1" lang="en-US" altLang="ko-KR" b="1" dirty="0" smtClean="0">
                <a:solidFill>
                  <a:schemeClr val="accent5"/>
                </a:solidFill>
                <a:latin typeface="+mn-ea"/>
                <a:cs typeface="Arial" pitchFamily="34" charset="0"/>
              </a:rPr>
              <a:t>“-22%” </a:t>
            </a:r>
            <a:r>
              <a:rPr kumimoji="1"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감소 예산</a:t>
            </a:r>
            <a:endParaRPr kumimoji="1" lang="en-US" altLang="ko-KR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설비 성능복원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itchFamily="34" charset="0"/>
              </a:rPr>
              <a:t>21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년도 </a:t>
            </a:r>
            <a:r>
              <a:rPr lang="ko-KR" altLang="en-US" dirty="0" err="1">
                <a:solidFill>
                  <a:prstClr val="black"/>
                </a:solidFill>
                <a:latin typeface="+mn-ea"/>
                <a:cs typeface="Arial" pitchFamily="34" charset="0"/>
              </a:rPr>
              <a:t>자삽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진행 비용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→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itchFamily="34" charset="0"/>
              </a:rPr>
              <a:t>22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년도 </a:t>
            </a:r>
            <a:r>
              <a:rPr lang="ko-KR" altLang="en-US" dirty="0">
                <a:solidFill>
                  <a:srgbClr val="FF0000"/>
                </a:solidFill>
                <a:latin typeface="+mn-ea"/>
                <a:cs typeface="Arial" pitchFamily="34" charset="0"/>
              </a:rPr>
              <a:t>정전 예방 </a:t>
            </a:r>
            <a:r>
              <a:rPr lang="en-US" altLang="ko-KR" dirty="0">
                <a:solidFill>
                  <a:srgbClr val="FF0000"/>
                </a:solidFill>
                <a:latin typeface="+mn-ea"/>
                <a:cs typeface="Arial" pitchFamily="34" charset="0"/>
              </a:rPr>
              <a:t>UPS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정상화 예산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적용</a:t>
            </a:r>
            <a:endParaRPr lang="en-US" altLang="ko-KR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유지보수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itchFamily="34" charset="0"/>
              </a:rPr>
              <a:t>21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년도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매거진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&amp;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대차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비용 발생 →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itchFamily="34" charset="0"/>
              </a:rPr>
              <a:t>22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년도 설비 </a:t>
            </a:r>
            <a:r>
              <a:rPr lang="ko-KR" altLang="en-US" dirty="0">
                <a:solidFill>
                  <a:schemeClr val="accent5"/>
                </a:solidFill>
                <a:latin typeface="+mn-ea"/>
                <a:cs typeface="Arial" pitchFamily="34" charset="0"/>
              </a:rPr>
              <a:t>점검예방 활동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계획에 따른 주유 및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itchFamily="34" charset="0"/>
              </a:rPr>
              <a:t>NOZZLE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개선 비용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적용</a:t>
            </a:r>
            <a:endParaRPr lang="en-US" altLang="ko-KR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고장 수리비용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itchFamily="34" charset="0"/>
              </a:rPr>
              <a:t>: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변동성으로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itchFamily="34" charset="0"/>
              </a:rPr>
              <a:t>20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년도 </a:t>
            </a:r>
            <a:r>
              <a:rPr lang="en-US" altLang="ko-KR" dirty="0">
                <a:solidFill>
                  <a:srgbClr val="FF0000"/>
                </a:solidFill>
                <a:latin typeface="+mn-ea"/>
                <a:cs typeface="Arial" pitchFamily="34" charset="0"/>
              </a:rPr>
              <a:t>"41,552"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itchFamily="34" charset="0"/>
              </a:rPr>
              <a:t>USD / 21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년도 </a:t>
            </a:r>
            <a:r>
              <a:rPr lang="en-US" altLang="ko-KR" dirty="0">
                <a:solidFill>
                  <a:srgbClr val="FF0000"/>
                </a:solidFill>
                <a:latin typeface="+mn-ea"/>
                <a:cs typeface="Arial" pitchFamily="34" charset="0"/>
              </a:rPr>
              <a:t>"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  <a:cs typeface="Arial" pitchFamily="34" charset="0"/>
              </a:rPr>
              <a:t>18,816“ 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USD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발생 →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" pitchFamily="34" charset="0"/>
              </a:rPr>
              <a:t>22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년도  </a:t>
            </a:r>
            <a:r>
              <a:rPr lang="en-US" altLang="ko-KR" dirty="0">
                <a:solidFill>
                  <a:schemeClr val="accent5"/>
                </a:solidFill>
                <a:latin typeface="+mn-ea"/>
                <a:cs typeface="Arial" pitchFamily="34" charset="0"/>
              </a:rPr>
              <a:t>"</a:t>
            </a:r>
            <a:r>
              <a:rPr lang="en-US" altLang="ko-KR" dirty="0" smtClean="0">
                <a:solidFill>
                  <a:schemeClr val="accent5"/>
                </a:solidFill>
                <a:latin typeface="+mn-ea"/>
                <a:cs typeface="Arial" pitchFamily="34" charset="0"/>
              </a:rPr>
              <a:t>12,000“ 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USD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" pitchFamily="34" charset="0"/>
              </a:rPr>
              <a:t>적용  </a:t>
            </a:r>
            <a:endParaRPr lang="en-US" altLang="ko-KR" dirty="0">
              <a:solidFill>
                <a:prstClr val="black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21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년 比 </a:t>
            </a:r>
            <a:r>
              <a:rPr lang="en-US" altLang="ko-KR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22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년도 자동화 예산 계획 </a:t>
            </a:r>
            <a:r>
              <a:rPr lang="en-US" altLang="ko-KR" b="1" dirty="0" smtClean="0">
                <a:solidFill>
                  <a:schemeClr val="accent5"/>
                </a:solidFill>
                <a:latin typeface="+mn-ea"/>
                <a:cs typeface="Arial" pitchFamily="34" charset="0"/>
              </a:rPr>
              <a:t>“-37%” </a:t>
            </a:r>
            <a:r>
              <a:rPr lang="ko-KR" altLang="en-US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감소 운영</a:t>
            </a:r>
            <a:endParaRPr lang="en-US" altLang="ko-KR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251520" y="3583413"/>
          <a:ext cx="8625780" cy="982061"/>
        </p:xfrm>
        <a:graphic>
          <a:graphicData uri="http://schemas.openxmlformats.org/drawingml/2006/table">
            <a:tbl>
              <a:tblPr/>
              <a:tblGrid>
                <a:gridCol w="718815"/>
                <a:gridCol w="718815"/>
                <a:gridCol w="718815"/>
                <a:gridCol w="718815"/>
                <a:gridCol w="718815"/>
                <a:gridCol w="718815"/>
                <a:gridCol w="718815"/>
                <a:gridCol w="718815"/>
                <a:gridCol w="718815"/>
                <a:gridCol w="718815"/>
                <a:gridCol w="718815"/>
                <a:gridCol w="718815"/>
              </a:tblGrid>
              <a:tr h="2427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예상점수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예상점수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예상점수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예상점수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예상점수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예상점수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예상점수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예상점수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예상점수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예상점수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427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예상점수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213,578,913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210,258,159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245,868,482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178,052,485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185,279,079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194,272,893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217,148,385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221,738,421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203,058,421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164,413,414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2,033,668,652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427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실적점수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255,704,939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183,166,114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266,089,717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249,949,686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270,625,947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264,011,977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281,018,135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290,794,633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277,859,292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240,295,672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2,579,516,112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37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DA0DE611-E374-4904-BD75-7E4752D41DF6}"/>
              </a:ext>
            </a:extLst>
          </p:cNvPr>
          <p:cNvGrpSpPr/>
          <p:nvPr/>
        </p:nvGrpSpPr>
        <p:grpSpPr>
          <a:xfrm>
            <a:off x="251520" y="3313412"/>
            <a:ext cx="2101155" cy="268073"/>
            <a:chOff x="6111660" y="1050757"/>
            <a:chExt cx="2240717" cy="375730"/>
          </a:xfrm>
        </p:grpSpPr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12334999-F8A7-4756-86F8-7CA4C578A793}"/>
                </a:ext>
              </a:extLst>
            </p:cNvPr>
            <p:cNvSpPr/>
            <p:nvPr/>
          </p:nvSpPr>
          <p:spPr>
            <a:xfrm>
              <a:off x="6111661" y="1081984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</a:t>
              </a:r>
              <a:r>
                <a:rPr lang="en-US" altLang="ko-KR" sz="1100" b="1" dirty="0" smtClean="0">
                  <a:latin typeface="+mj-ea"/>
                  <a:ea typeface="+mj-ea"/>
                </a:rPr>
                <a:t>SMD 21</a:t>
              </a:r>
              <a:r>
                <a:rPr lang="ko-KR" altLang="en-US" sz="1100" b="1" dirty="0" smtClean="0">
                  <a:latin typeface="+mj-ea"/>
                  <a:ea typeface="+mj-ea"/>
                </a:rPr>
                <a:t>년</a:t>
              </a:r>
              <a:r>
                <a:rPr lang="en-US" altLang="ko-KR" sz="1100" b="1" dirty="0" smtClean="0">
                  <a:latin typeface="+mj-ea"/>
                  <a:ea typeface="+mj-ea"/>
                </a:rPr>
                <a:t> </a:t>
              </a:r>
              <a:r>
                <a:rPr lang="ko-KR" altLang="en-US" sz="1100" b="1" dirty="0" smtClean="0">
                  <a:latin typeface="+mj-ea"/>
                  <a:ea typeface="+mj-ea"/>
                </a:rPr>
                <a:t>실적 점수 비교</a:t>
              </a:r>
              <a:r>
                <a:rPr lang="en-US" altLang="ko-KR" sz="1100" b="1" dirty="0" smtClean="0">
                  <a:latin typeface="+mj-ea"/>
                  <a:ea typeface="+mj-ea"/>
                </a:rPr>
                <a:t> 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150007"/>
          <a:ext cx="8625783" cy="2026014"/>
        </p:xfrm>
        <a:graphic>
          <a:graphicData uri="http://schemas.openxmlformats.org/drawingml/2006/table">
            <a:tbl>
              <a:tblPr/>
              <a:tblGrid>
                <a:gridCol w="1494828"/>
                <a:gridCol w="1494828"/>
                <a:gridCol w="805161"/>
                <a:gridCol w="805161"/>
                <a:gridCol w="805161"/>
                <a:gridCol w="805161"/>
                <a:gridCol w="805161"/>
                <a:gridCol w="805161"/>
                <a:gridCol w="805161"/>
              </a:tblGrid>
              <a:tr h="28071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년예상비용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증감율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685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SPARE PART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17,285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14,297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12,224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10,533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69,423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54,340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-22%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50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Tape 22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1,938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6,621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6,453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-3%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50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유지보수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 복원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55,387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47,719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-14%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5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보수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그리스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,NOZZLE)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35,996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8,400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-77%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5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고장 수리비용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변동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18,937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12,000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-37%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71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비용 합계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72,942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21,128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16,124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186,364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128,911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-37%</a:t>
                      </a:r>
                    </a:p>
                  </a:txBody>
                  <a:tcPr marL="0" marR="0" marT="0" marB="0" anchor="ctr">
                    <a:lnL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617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62413" y="255322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1-2.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’21</a:t>
            </a:r>
            <a:r>
              <a:rPr lang="ko-KR" altLang="en-US" sz="2400" b="1" dirty="0" smtClean="0">
                <a:latin typeface="+mn-ea"/>
              </a:rPr>
              <a:t>년 성과 및 반성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48718" y="1017539"/>
            <a:ext cx="8679257" cy="5442353"/>
            <a:chOff x="248718" y="1017539"/>
            <a:chExt cx="8679257" cy="5442353"/>
          </a:xfrm>
        </p:grpSpPr>
        <p:sp>
          <p:nvSpPr>
            <p:cNvPr id="14" name="직사각형 13"/>
            <p:cNvSpPr/>
            <p:nvPr/>
          </p:nvSpPr>
          <p:spPr>
            <a:xfrm>
              <a:off x="270032" y="1214561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8957" y="1017539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0000FF"/>
                  </a:solidFill>
                </a:rPr>
                <a:t>주요 성과 내역</a:t>
              </a:r>
              <a:endParaRPr lang="ko-KR" altLang="en-US" sz="1700" b="1" dirty="0">
                <a:solidFill>
                  <a:srgbClr val="0000FF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36706" y="1206536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31227" y="1017539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FF0000"/>
                  </a:solidFill>
                </a:rPr>
                <a:t>주요 반성 내역</a:t>
              </a:r>
              <a:endParaRPr lang="ko-KR" altLang="en-US" sz="17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4572000" y="1345754"/>
              <a:ext cx="0" cy="511256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248718" y="1347324"/>
              <a:ext cx="4162252" cy="511256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723392" y="1347324"/>
              <a:ext cx="4204583" cy="511256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248718" y="1352480"/>
            <a:ext cx="378489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85000"/>
              </a:lnSpc>
              <a:defRPr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 IMT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과제 효과 및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흡착율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향상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Rectangle 37"/>
          <p:cNvSpPr>
            <a:spLocks noChangeArrowheads="1"/>
          </p:cNvSpPr>
          <p:nvPr/>
        </p:nvSpPr>
        <p:spPr bwMode="auto">
          <a:xfrm>
            <a:off x="4753690" y="1459515"/>
            <a:ext cx="378489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85000"/>
              </a:lnSpc>
              <a:defRPr/>
            </a:pP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자동화 점당 가공비 목표 미달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Rectangle 37"/>
          <p:cNvSpPr>
            <a:spLocks noChangeArrowheads="1"/>
          </p:cNvSpPr>
          <p:nvPr/>
        </p:nvSpPr>
        <p:spPr bwMode="auto">
          <a:xfrm>
            <a:off x="4753690" y="5224044"/>
            <a:ext cx="378489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85000"/>
              </a:lnSpc>
              <a:defRPr/>
            </a:pP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4821727" y="2482584"/>
            <a:ext cx="413742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85000"/>
              </a:lnSpc>
              <a:defRPr/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-. 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442023"/>
              </p:ext>
            </p:extLst>
          </p:nvPr>
        </p:nvGraphicFramePr>
        <p:xfrm>
          <a:off x="4821727" y="1810812"/>
          <a:ext cx="4029277" cy="838200"/>
        </p:xfrm>
        <a:graphic>
          <a:graphicData uri="http://schemas.openxmlformats.org/drawingml/2006/table">
            <a:tbl>
              <a:tblPr/>
              <a:tblGrid>
                <a:gridCol w="575611"/>
                <a:gridCol w="575611"/>
                <a:gridCol w="575611"/>
                <a:gridCol w="575611"/>
                <a:gridCol w="575611"/>
                <a:gridCol w="575611"/>
                <a:gridCol w="575611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955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전당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C6591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C6591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C6591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6" name="TextBox 8"/>
          <p:cNvSpPr txBox="1"/>
          <p:nvPr/>
        </p:nvSpPr>
        <p:spPr>
          <a:xfrm>
            <a:off x="4821727" y="2729995"/>
            <a:ext cx="3751348" cy="4001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+mj-ea"/>
                <a:ea typeface="+mj-ea"/>
              </a:rPr>
              <a:t>상반기 인원 유동성 관리 미흡 및 </a:t>
            </a:r>
            <a:r>
              <a:rPr lang="en-US" altLang="ko-KR" sz="1000" dirty="0" smtClean="0">
                <a:latin typeface="+mj-ea"/>
                <a:ea typeface="+mj-ea"/>
              </a:rPr>
              <a:t>MES </a:t>
            </a:r>
            <a:r>
              <a:rPr lang="ko-KR" altLang="en-US" sz="1000" dirty="0" smtClean="0">
                <a:latin typeface="+mj-ea"/>
                <a:ea typeface="+mj-ea"/>
              </a:rPr>
              <a:t>초기 도입 유실 증가</a:t>
            </a:r>
            <a:endParaRPr lang="en-US" altLang="ko-KR" sz="1000" dirty="0" smtClean="0">
              <a:latin typeface="+mj-ea"/>
              <a:ea typeface="+mj-ea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+mj-ea"/>
                <a:ea typeface="+mj-ea"/>
              </a:rPr>
              <a:t>설비 개선 과제 계획대비 진행 </a:t>
            </a:r>
            <a:r>
              <a:rPr lang="en-US" altLang="ko-KR" sz="1000" dirty="0" smtClean="0">
                <a:latin typeface="+mj-ea"/>
                <a:ea typeface="+mj-ea"/>
              </a:rPr>
              <a:t>Delay</a:t>
            </a:r>
            <a:endParaRPr lang="en-US" altLang="ko-KR" sz="1000" baseline="0" dirty="0">
              <a:latin typeface="+mj-ea"/>
              <a:ea typeface="+mj-ea"/>
            </a:endParaRPr>
          </a:p>
        </p:txBody>
      </p:sp>
      <p:sp>
        <p:nvSpPr>
          <p:cNvPr id="40" name="TextBox 8"/>
          <p:cNvSpPr txBox="1"/>
          <p:nvPr/>
        </p:nvSpPr>
        <p:spPr>
          <a:xfrm>
            <a:off x="413964" y="2448957"/>
            <a:ext cx="3531736" cy="55399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+mj-ea"/>
                <a:ea typeface="+mj-ea"/>
              </a:rPr>
              <a:t>설비 복원 활동 유실 개선 유효성 평가 완료 </a:t>
            </a:r>
            <a:r>
              <a:rPr lang="en-US" altLang="ko-KR" sz="1000" dirty="0" smtClean="0">
                <a:latin typeface="+mj-ea"/>
                <a:ea typeface="+mj-ea"/>
              </a:rPr>
              <a:t>(6</a:t>
            </a:r>
            <a:r>
              <a:rPr lang="ko-KR" altLang="en-US" sz="1000" dirty="0" smtClean="0">
                <a:latin typeface="+mj-ea"/>
                <a:ea typeface="+mj-ea"/>
              </a:rPr>
              <a:t>월</a:t>
            </a:r>
            <a:r>
              <a:rPr lang="en-US" altLang="ko-KR" sz="1000" dirty="0" smtClean="0">
                <a:latin typeface="+mj-ea"/>
                <a:ea typeface="+mj-ea"/>
              </a:rPr>
              <a:t>~11</a:t>
            </a:r>
            <a:r>
              <a:rPr lang="ko-KR" altLang="en-US" sz="1000" dirty="0" smtClean="0">
                <a:latin typeface="+mj-ea"/>
                <a:ea typeface="+mj-ea"/>
              </a:rPr>
              <a:t>월</a:t>
            </a:r>
            <a:r>
              <a:rPr lang="en-US" altLang="ko-KR" sz="1000" dirty="0" smtClean="0">
                <a:latin typeface="+mj-ea"/>
                <a:ea typeface="+mj-ea"/>
              </a:rPr>
              <a:t>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>
                <a:latin typeface="+mj-ea"/>
                <a:ea typeface="+mj-ea"/>
              </a:rPr>
              <a:t>하반기 </a:t>
            </a:r>
            <a:r>
              <a:rPr lang="en-US" altLang="ko-KR" sz="1000" dirty="0" smtClean="0">
                <a:latin typeface="+mj-ea"/>
                <a:ea typeface="+mj-ea"/>
              </a:rPr>
              <a:t>IMT </a:t>
            </a:r>
            <a:r>
              <a:rPr lang="ko-KR" altLang="en-US" sz="1000" dirty="0" smtClean="0">
                <a:latin typeface="+mj-ea"/>
                <a:ea typeface="+mj-ea"/>
              </a:rPr>
              <a:t>효율 </a:t>
            </a:r>
            <a:r>
              <a:rPr lang="en-US" altLang="ko-KR" sz="1000" b="1" dirty="0" smtClean="0">
                <a:solidFill>
                  <a:schemeClr val="accent5"/>
                </a:solidFill>
                <a:latin typeface="+mj-ea"/>
                <a:ea typeface="+mj-ea"/>
              </a:rPr>
              <a:t>80%</a:t>
            </a:r>
            <a:r>
              <a:rPr lang="ko-KR" altLang="en-US" sz="1000" b="1" dirty="0" smtClean="0">
                <a:solidFill>
                  <a:schemeClr val="accent5"/>
                </a:solidFill>
                <a:latin typeface="+mj-ea"/>
                <a:ea typeface="+mj-ea"/>
              </a:rPr>
              <a:t>↑ </a:t>
            </a:r>
            <a:r>
              <a:rPr lang="ko-KR" altLang="en-US" sz="1000" dirty="0" smtClean="0">
                <a:latin typeface="+mj-ea"/>
                <a:ea typeface="+mj-ea"/>
              </a:rPr>
              <a:t>유지 관리</a:t>
            </a:r>
            <a:endParaRPr lang="en-US" altLang="ko-KR" sz="1000" dirty="0" smtClean="0">
              <a:latin typeface="+mj-ea"/>
              <a:ea typeface="+mj-ea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ko-KR" altLang="en-US" sz="1000" baseline="0" dirty="0" err="1" smtClean="0">
                <a:latin typeface="+mj-ea"/>
                <a:ea typeface="+mj-ea"/>
              </a:rPr>
              <a:t>흡착율</a:t>
            </a:r>
            <a:r>
              <a:rPr lang="ko-KR" altLang="en-US" sz="1000" baseline="0" dirty="0" smtClean="0">
                <a:latin typeface="+mj-ea"/>
                <a:ea typeface="+mj-ea"/>
              </a:rPr>
              <a:t> </a:t>
            </a:r>
            <a:r>
              <a:rPr lang="en-US" altLang="ko-KR" sz="1000" baseline="0" dirty="0" smtClean="0">
                <a:latin typeface="+mj-ea"/>
                <a:ea typeface="+mj-ea"/>
              </a:rPr>
              <a:t>20</a:t>
            </a:r>
            <a:r>
              <a:rPr lang="ko-KR" altLang="en-US" sz="1000" baseline="0" dirty="0" smtClean="0">
                <a:latin typeface="+mj-ea"/>
                <a:ea typeface="+mj-ea"/>
              </a:rPr>
              <a:t>년 </a:t>
            </a:r>
            <a:r>
              <a:rPr lang="en-US" altLang="ko-KR" sz="1000" baseline="0" dirty="0" smtClean="0">
                <a:latin typeface="+mj-ea"/>
                <a:ea typeface="+mj-ea"/>
              </a:rPr>
              <a:t>99.86% </a:t>
            </a:r>
            <a:r>
              <a:rPr lang="ko-KR" altLang="en-US" sz="1000" baseline="0" dirty="0" smtClean="0">
                <a:latin typeface="+mj-ea"/>
                <a:ea typeface="+mj-ea"/>
              </a:rPr>
              <a:t>→ </a:t>
            </a:r>
            <a:r>
              <a:rPr lang="en-US" altLang="ko-KR" sz="1000" baseline="0" dirty="0" smtClean="0">
                <a:latin typeface="+mj-ea"/>
                <a:ea typeface="+mj-ea"/>
              </a:rPr>
              <a:t>21</a:t>
            </a:r>
            <a:r>
              <a:rPr lang="ko-KR" altLang="en-US" sz="1000" baseline="0" dirty="0" smtClean="0">
                <a:latin typeface="+mj-ea"/>
                <a:ea typeface="+mj-ea"/>
              </a:rPr>
              <a:t>년 </a:t>
            </a:r>
            <a:r>
              <a:rPr lang="en-US" altLang="ko-KR" sz="1000" baseline="0" dirty="0" smtClean="0">
                <a:latin typeface="+mj-ea"/>
                <a:ea typeface="+mj-ea"/>
              </a:rPr>
              <a:t>99.91 </a:t>
            </a:r>
            <a:r>
              <a:rPr lang="en-US" altLang="ko-KR" sz="1000" b="1" baseline="0" dirty="0" smtClean="0">
                <a:solidFill>
                  <a:schemeClr val="accent5"/>
                </a:solidFill>
                <a:latin typeface="+mj-ea"/>
                <a:ea typeface="+mj-ea"/>
              </a:rPr>
              <a:t>0.05%</a:t>
            </a:r>
            <a:r>
              <a:rPr lang="en-US" altLang="ko-KR" sz="1000" baseline="0" dirty="0" smtClean="0">
                <a:latin typeface="+mj-ea"/>
                <a:ea typeface="+mj-ea"/>
              </a:rPr>
              <a:t> </a:t>
            </a:r>
            <a:r>
              <a:rPr lang="ko-KR" altLang="en-US" sz="1000" baseline="0" dirty="0" smtClean="0">
                <a:latin typeface="+mj-ea"/>
                <a:ea typeface="+mj-ea"/>
              </a:rPr>
              <a:t>향상</a:t>
            </a:r>
            <a:endParaRPr lang="en-US" altLang="ko-KR" sz="1000" baseline="0" dirty="0">
              <a:latin typeface="+mj-ea"/>
              <a:ea typeface="+mj-ea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718286"/>
              </p:ext>
            </p:extLst>
          </p:nvPr>
        </p:nvGraphicFramePr>
        <p:xfrm>
          <a:off x="389920" y="1806512"/>
          <a:ext cx="3869658" cy="576063"/>
        </p:xfrm>
        <a:graphic>
          <a:graphicData uri="http://schemas.openxmlformats.org/drawingml/2006/table">
            <a:tbl>
              <a:tblPr/>
              <a:tblGrid>
                <a:gridCol w="685194"/>
                <a:gridCol w="530744"/>
                <a:gridCol w="530744"/>
                <a:gridCol w="530744"/>
                <a:gridCol w="530744"/>
                <a:gridCol w="530744"/>
                <a:gridCol w="530744"/>
              </a:tblGrid>
              <a:tr h="19202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과제</a:t>
                      </a:r>
                      <a:b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향상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85.77%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9.38%↑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3.84%↓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5.54%↓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9.4%↑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5.74%↓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3.66%↓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413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■.</a:t>
            </a:r>
            <a:r>
              <a:rPr lang="ko-KR" altLang="en-US" b="1" dirty="0" smtClean="0">
                <a:latin typeface="+mn-ea"/>
                <a:ea typeface="+mn-ea"/>
              </a:rPr>
              <a:t> 핵심 </a:t>
            </a:r>
            <a:r>
              <a:rPr lang="ko-KR" altLang="en-US" b="1" dirty="0" smtClean="0">
                <a:latin typeface="+mn-ea"/>
              </a:rPr>
              <a:t>추진 과제 요약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251522" y="1052736"/>
          <a:ext cx="8645790" cy="7200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440965"/>
                <a:gridCol w="1440965"/>
                <a:gridCol w="1440965"/>
                <a:gridCol w="1440965"/>
                <a:gridCol w="1440965"/>
                <a:gridCol w="1440965"/>
              </a:tblGrid>
              <a:tr h="216000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법인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전략과제 현황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u="none" strike="noStrike" dirty="0" smtClean="0">
                          <a:effectLst/>
                          <a:latin typeface="+mn-ea"/>
                          <a:ea typeface="+mn-ea"/>
                        </a:rPr>
                        <a:t>TOTAL</a:t>
                      </a:r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비고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160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가공비</a:t>
                      </a:r>
                      <a:r>
                        <a:rPr 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품질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u="none" strike="noStrike" dirty="0" smtClean="0">
                          <a:effectLst/>
                          <a:latin typeface="+mn-ea"/>
                          <a:ea typeface="+mn-ea"/>
                        </a:rPr>
                        <a:t>기타 </a:t>
                      </a:r>
                      <a:endParaRPr lang="ko-KR" altLang="en-US" sz="1200" b="1" i="0" u="none" strike="noStrike" dirty="0">
                        <a:solidFill>
                          <a:srgbClr val="1E1C1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808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u="none" strike="noStrike" dirty="0" smtClean="0">
                          <a:effectLst/>
                          <a:latin typeface="+mn-ea"/>
                          <a:ea typeface="+mn-ea"/>
                        </a:rPr>
                        <a:t>하노이 법인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18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　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251520" y="1849092"/>
          <a:ext cx="8640961" cy="4604243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4056"/>
                <a:gridCol w="504056"/>
                <a:gridCol w="288032"/>
                <a:gridCol w="2598193"/>
                <a:gridCol w="593328"/>
                <a:gridCol w="480887"/>
                <a:gridCol w="504056"/>
                <a:gridCol w="648072"/>
                <a:gridCol w="648072"/>
                <a:gridCol w="576064"/>
                <a:gridCol w="576064"/>
                <a:gridCol w="720081"/>
              </a:tblGrid>
              <a:tr h="20984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구분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핵심과제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일정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재무성과</a:t>
                      </a:r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($)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담당자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0984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과제명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현수준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+mn-ea"/>
                          <a:ea typeface="+mn-ea"/>
                        </a:rPr>
                        <a:t>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시작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종료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투자비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효과비용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1875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제조</a:t>
                      </a:r>
                      <a:endParaRPr lang="en-US" altLang="ko-KR" sz="10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설비</a:t>
                      </a:r>
                      <a:endParaRPr lang="en-US" altLang="ko-KR" sz="1000" b="1" u="none" strike="noStrike" dirty="0" smtClean="0">
                        <a:effectLst/>
                        <a:latin typeface="+mn-ea"/>
                        <a:ea typeface="+mn-ea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유실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SMD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설비 유실 개선을 통한 효율 향상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AXIAL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설비 유실 개선을 통한 효율 향상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80.2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 kern="1200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Radial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설비 유실 개선을 통한 효율 향상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74.5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EYELET PART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개선 과제 효율 향상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85.3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0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생산성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</a:rPr>
                        <a:t>SMD</a:t>
                      </a:r>
                      <a:r>
                        <a:rPr lang="en-US" altLang="ko-KR" sz="1000" b="1" baseline="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000" dirty="0" smtClean="0"/>
                        <a:t>Calibration </a:t>
                      </a:r>
                      <a:r>
                        <a:rPr lang="ko-KR" altLang="en-US" sz="1000" dirty="0" smtClean="0"/>
                        <a:t>자체 기술력 확보 점검 </a:t>
                      </a:r>
                      <a:r>
                        <a:rPr lang="en-US" altLang="ko-KR" sz="1000" b="1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ea"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SMPS</a:t>
                      </a:r>
                      <a:r>
                        <a:rPr lang="en-US" altLang="ko-KR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Time</a:t>
                      </a:r>
                      <a:r>
                        <a:rPr lang="ko-KR" altLang="en-US" sz="1000" b="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생산성 향상</a:t>
                      </a:r>
                      <a:endParaRPr lang="ko-KR" altLang="en-US" sz="1000" b="0" kern="120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549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606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ADT Time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생산성 향상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1,427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1,542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별매 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Time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생산성 향상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2,540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재고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AS01 </a:t>
                      </a: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창고 재고 관리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Day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8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원자재 부진 재고 감소</a:t>
                      </a: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2,319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1,200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2022.01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채진호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9845">
                <a:tc rowSpan="8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+mn-ea"/>
                          <a:ea typeface="+mn-ea"/>
                        </a:rPr>
                        <a:t>품질 경쟁력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8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MQIS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등록 방지 활동 전개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건수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2021.11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최경순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품질 확보</a:t>
                      </a:r>
                      <a:endParaRPr lang="en-US" altLang="ko-KR" sz="1000" b="0" i="0" u="none" strike="noStrike" baseline="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ctr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619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 fontAlgn="ctr"/>
                      <a:r>
                        <a:rPr lang="en-US" sz="1000" b="0" i="0" u="none" strike="noStrike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562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최경순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양산 품질 보증 </a:t>
                      </a:r>
                      <a:r>
                        <a:rPr lang="en-US" altLang="ko-KR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 항목 정착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최경순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</a:t>
                      </a:r>
                      <a:endParaRPr lang="ko-KR" alt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222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COPQ 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절감 활동 전개</a:t>
                      </a:r>
                      <a:endParaRPr lang="en-US" altLang="ko-KR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393.1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354.1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최경순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Mobile</a:t>
                      </a:r>
                      <a:r>
                        <a:rPr lang="en-US" altLang="ko-KR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불량율 개선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6,682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5,800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112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  <a:r>
                        <a:rPr lang="en-US" altLang="ko-KR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불량율 개선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2,136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1112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 </a:t>
                      </a:r>
                      <a:r>
                        <a:rPr lang="ko-KR" altLang="en-US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불량율 개선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878">
                <a:tc gridSpan="2"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8121" marR="8121" marT="8121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PBA(Mobile)</a:t>
                      </a:r>
                      <a:r>
                        <a:rPr lang="en-US" altLang="ko-KR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kern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폐기율 개선</a:t>
                      </a:r>
                      <a:endParaRPr lang="en-US" altLang="ko-KR" sz="1000" b="0" kern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120</a:t>
                      </a:r>
                      <a:endParaRPr lang="ko-KR" altLang="en-US" sz="10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8" marR="9528" marT="9528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2022.11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2022.10</a:t>
                      </a:r>
                      <a:endParaRPr lang="en-US" altLang="ko-KR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강병선</a:t>
                      </a:r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  <a:endParaRPr lang="ko-KR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21" marR="8121" marT="8121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991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2-3.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ko-KR" altLang="en-US" sz="2400" b="1" dirty="0">
                <a:latin typeface="+mn-ea"/>
              </a:rPr>
              <a:t>중장기 하노이법인 </a:t>
            </a:r>
            <a:r>
              <a:rPr lang="en-US" altLang="ko-KR" sz="2400" b="1" dirty="0">
                <a:latin typeface="+mn-ea"/>
              </a:rPr>
              <a:t>Forecast </a:t>
            </a:r>
            <a:r>
              <a:rPr lang="ko-KR" altLang="en-US" sz="2400" b="1" dirty="0">
                <a:latin typeface="+mn-ea"/>
              </a:rPr>
              <a:t>변화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64704"/>
            <a:ext cx="8640960" cy="1941016"/>
          </a:xfrm>
          <a:prstGeom prst="rect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35" name="모서리가 둥근 직사각형 34"/>
          <p:cNvSpPr/>
          <p:nvPr/>
        </p:nvSpPr>
        <p:spPr>
          <a:xfrm>
            <a:off x="245385" y="4796179"/>
            <a:ext cx="4110592" cy="1714765"/>
          </a:xfrm>
          <a:prstGeom prst="roundRect">
            <a:avLst>
              <a:gd name="adj" fmla="val 735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b="1" u="sng" dirty="0">
                <a:solidFill>
                  <a:schemeClr val="tx1"/>
                </a:solidFill>
              </a:rPr>
              <a:t>◌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 ‘22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년 생산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Forecast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기준 요약 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  -.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Mobile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생산량 급감 및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SMPS/ADT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생산 비중 증가</a:t>
            </a:r>
            <a:endParaRPr lang="en-US" altLang="ko-KR" sz="12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  -.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완제품 계획 감소 대비 점수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자동화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감소폭 낮음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   ..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특히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IMT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는 소폭 감소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 -8% ) </a:t>
            </a:r>
            <a:r>
              <a:rPr lang="en-US" altLang="ko-KR" sz="12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제품 고 용량화</a:t>
            </a:r>
            <a:endParaRPr lang="en-US" altLang="ko-KR" sz="12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-.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Mobile </a:t>
            </a:r>
            <a:r>
              <a:rPr lang="ko-KR" altLang="en-US" sz="1200" b="1" dirty="0" smtClean="0">
                <a:solidFill>
                  <a:srgbClr val="0000FF"/>
                </a:solidFill>
              </a:rPr>
              <a:t>별매 포장 제품 비중 급증</a:t>
            </a:r>
            <a:endParaRPr lang="en-US" altLang="ko-KR" sz="1200" b="1" dirty="0" smtClean="0">
              <a:solidFill>
                <a:srgbClr val="0000FF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00FF"/>
                </a:solidFill>
              </a:rPr>
              <a:t> </a:t>
            </a:r>
            <a:r>
              <a:rPr lang="en-US" altLang="ko-KR" sz="1200" b="1" dirty="0" smtClean="0">
                <a:solidFill>
                  <a:srgbClr val="0000FF"/>
                </a:solidFill>
              </a:rPr>
              <a:t> -.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현대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Kefico Forecast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반영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71600" y="2157863"/>
            <a:ext cx="106510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/>
              <a:t>2019Y</a:t>
            </a:r>
            <a:endParaRPr lang="ko-KR" altLang="en-US" sz="1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218596" y="2155791"/>
            <a:ext cx="15121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/>
              <a:t>2020Y</a:t>
            </a:r>
            <a:endParaRPr lang="ko-KR" altLang="en-US" sz="1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912660" y="2155790"/>
            <a:ext cx="143276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/>
              <a:t>2021Y</a:t>
            </a:r>
            <a:endParaRPr lang="ko-KR" alt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527316" y="2155789"/>
            <a:ext cx="143276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/>
              <a:t>2022Y</a:t>
            </a:r>
            <a:endParaRPr lang="ko-KR" altLang="en-US" sz="14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141972" y="2155788"/>
            <a:ext cx="1432760" cy="3077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 smtClean="0"/>
              <a:t>2023Y</a:t>
            </a:r>
            <a:endParaRPr lang="ko-KR" altLang="en-US" sz="1400" b="1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5454870" y="1032644"/>
            <a:ext cx="3088944" cy="57936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Mobile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고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용량화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별매 증가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/>
                </a:solidFill>
              </a:rPr>
              <a:t>SMPS / ADT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생산 비중 증가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42" name="톱니 모양의 오른쪽 화살표 41"/>
          <p:cNvSpPr/>
          <p:nvPr/>
        </p:nvSpPr>
        <p:spPr>
          <a:xfrm>
            <a:off x="4355976" y="5040737"/>
            <a:ext cx="285358" cy="1241029"/>
          </a:xfrm>
          <a:prstGeom prst="notchedRightArrow">
            <a:avLst>
              <a:gd name="adj1" fmla="val 50000"/>
              <a:gd name="adj2" fmla="val 63351"/>
            </a:avLst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4641334" y="4804360"/>
            <a:ext cx="4249410" cy="1713784"/>
          </a:xfrm>
          <a:prstGeom prst="roundRect">
            <a:avLst>
              <a:gd name="adj" fmla="val 19895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i="1" u="sng" dirty="0" smtClean="0">
                <a:solidFill>
                  <a:schemeClr val="tx1"/>
                </a:solidFill>
              </a:rPr>
              <a:t>“ ’22</a:t>
            </a:r>
            <a:r>
              <a:rPr lang="ko-KR" altLang="en-US" sz="1600" b="1" i="1" u="sng" dirty="0" smtClean="0">
                <a:solidFill>
                  <a:schemeClr val="tx1"/>
                </a:solidFill>
              </a:rPr>
              <a:t>년 핵심 관리 </a:t>
            </a:r>
            <a:r>
              <a:rPr lang="en-US" altLang="ko-KR" sz="1600" b="1" i="1" u="sng" dirty="0" smtClean="0">
                <a:solidFill>
                  <a:schemeClr val="tx1"/>
                </a:solidFill>
              </a:rPr>
              <a:t>Point “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u="sng" dirty="0" smtClean="0">
                <a:solidFill>
                  <a:schemeClr val="tx1"/>
                </a:solidFill>
              </a:rPr>
              <a:t>“SMPS&amp;ADT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생산성 향상 및 품질 관리 중요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u="sng" dirty="0" smtClean="0">
                <a:solidFill>
                  <a:schemeClr val="tx1"/>
                </a:solidFill>
              </a:rPr>
              <a:t>“ Mobile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고 용량 제품 생산성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Focusing “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u="sng" dirty="0" smtClean="0">
                <a:solidFill>
                  <a:schemeClr val="tx1"/>
                </a:solidFill>
              </a:rPr>
              <a:t>“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자동화 설비 생산성 향상 지속 관리 </a:t>
            </a:r>
            <a:r>
              <a:rPr lang="en-US" altLang="ko-KR" sz="1400" b="1" u="sng" dirty="0" smtClean="0">
                <a:solidFill>
                  <a:schemeClr val="tx1"/>
                </a:solidFill>
              </a:rPr>
              <a:t>“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u="sng" dirty="0" smtClean="0">
                <a:solidFill>
                  <a:schemeClr val="tx1"/>
                </a:solidFill>
              </a:rPr>
              <a:t>“ </a:t>
            </a:r>
            <a:r>
              <a:rPr lang="ko-KR" altLang="en-US" sz="1400" b="1" u="sng" dirty="0" smtClean="0">
                <a:solidFill>
                  <a:schemeClr val="tx1"/>
                </a:solidFill>
              </a:rPr>
              <a:t>별매 포장 확대 준비 </a:t>
            </a:r>
            <a:r>
              <a:rPr lang="en-US" altLang="ko-KR" sz="1400" b="1" u="sng" dirty="0">
                <a:solidFill>
                  <a:schemeClr val="tx1"/>
                </a:solidFill>
              </a:rPr>
              <a:t>“ </a:t>
            </a:r>
          </a:p>
        </p:txBody>
      </p:sp>
      <p:grpSp>
        <p:nvGrpSpPr>
          <p:cNvPr id="44" name="그룹 43"/>
          <p:cNvGrpSpPr/>
          <p:nvPr/>
        </p:nvGrpSpPr>
        <p:grpSpPr>
          <a:xfrm>
            <a:off x="251520" y="2743941"/>
            <a:ext cx="8639224" cy="2002757"/>
            <a:chOff x="251520" y="2743941"/>
            <a:chExt cx="8639224" cy="2002757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251520" y="2899179"/>
              <a:ext cx="8639224" cy="1847519"/>
            </a:xfrm>
            <a:prstGeom prst="roundRect">
              <a:avLst>
                <a:gd name="adj" fmla="val 2692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8100000" algn="tr" rotWithShape="0">
                <a:schemeClr val="bg1">
                  <a:lumMod val="7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>
                <a:defRPr/>
              </a:pP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59952" y="2743941"/>
              <a:ext cx="4312048" cy="28733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36000" tIns="36000" rIns="36000" bIns="36000" anchor="ctr"/>
            <a:lstStyle/>
            <a:p>
              <a:pPr>
                <a:defRPr/>
              </a:pPr>
              <a:r>
                <a:rPr lang="ko-KR" altLang="en-US" sz="13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□ 완제품 계획 감소 대비 자동화 점수 계획 감소 비교</a:t>
              </a:r>
              <a:endParaRPr lang="ko-KR" altLang="en-US" sz="13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5190" y="3060869"/>
              <a:ext cx="2058688" cy="121063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8769" y="3067202"/>
              <a:ext cx="2063520" cy="120430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0352" y="3067202"/>
              <a:ext cx="2057728" cy="120430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1161" y="3060869"/>
              <a:ext cx="2066246" cy="1210635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sp>
          <p:nvSpPr>
            <p:cNvPr id="72" name="부등호 71"/>
            <p:cNvSpPr/>
            <p:nvPr/>
          </p:nvSpPr>
          <p:spPr>
            <a:xfrm>
              <a:off x="2309805" y="3521789"/>
              <a:ext cx="365428" cy="360347"/>
            </a:xfrm>
            <a:prstGeom prst="mathNotEqual">
              <a:avLst/>
            </a:prstGeom>
            <a:solidFill>
              <a:srgbClr val="0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656412" y="4285033"/>
              <a:ext cx="61640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200" b="1" dirty="0" smtClean="0"/>
                <a:t>완제품 계획 감소 </a:t>
              </a:r>
              <a:r>
                <a:rPr lang="en-US" altLang="ko-KR" sz="1200" b="1" dirty="0" smtClean="0"/>
                <a:t>-29% </a:t>
              </a:r>
              <a:r>
                <a:rPr lang="ko-KR" altLang="en-US" sz="1200" b="1" dirty="0" smtClean="0"/>
                <a:t>대비 자동화 전체 </a:t>
              </a:r>
              <a:r>
                <a:rPr lang="en-US" altLang="ko-KR" sz="1200" b="1" dirty="0" smtClean="0"/>
                <a:t>-22% </a:t>
              </a:r>
              <a:r>
                <a:rPr lang="ko-KR" altLang="en-US" sz="1200" b="1" dirty="0" smtClean="0"/>
                <a:t>감소</a:t>
              </a:r>
              <a:endParaRPr lang="en-US" altLang="ko-KR" sz="1200" b="1" dirty="0" smtClean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ko-KR" altLang="en-US" sz="1200" b="1" dirty="0" smtClean="0"/>
                <a:t>자동화 </a:t>
              </a:r>
              <a:r>
                <a:rPr lang="en-US" altLang="ko-KR" sz="1200" b="1" dirty="0" smtClean="0"/>
                <a:t>-22% </a:t>
              </a:r>
              <a:r>
                <a:rPr lang="ko-KR" altLang="en-US" sz="1200" b="1" dirty="0" smtClean="0"/>
                <a:t>감소 대비 </a:t>
              </a:r>
              <a:r>
                <a:rPr lang="en-US" altLang="ko-KR" sz="1200" b="1" dirty="0" smtClean="0"/>
                <a:t>IMT -8% </a:t>
              </a:r>
              <a:r>
                <a:rPr lang="ko-KR" altLang="en-US" sz="1200" b="1" dirty="0" smtClean="0"/>
                <a:t>감소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98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■.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SMD </a:t>
            </a:r>
            <a:r>
              <a:rPr lang="ko-KR" altLang="en-US" b="1" dirty="0" smtClean="0">
                <a:latin typeface="+mn-ea"/>
              </a:rPr>
              <a:t>설비 유실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92822"/>
              </p:ext>
            </p:extLst>
          </p:nvPr>
        </p:nvGraphicFramePr>
        <p:xfrm>
          <a:off x="388800" y="1116000"/>
          <a:ext cx="8360162" cy="5337336"/>
        </p:xfrm>
        <a:graphic>
          <a:graphicData uri="http://schemas.openxmlformats.org/drawingml/2006/table">
            <a:tbl>
              <a:tblPr/>
              <a:tblGrid>
                <a:gridCol w="43962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38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SMD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설비 유실 개선을 통한 효율 향상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2022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01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 2022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추진리더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 과장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부문장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최성태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법인장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95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추진목적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가동 효율 향상 및 점당 가공비 절감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altLang="ko-KR" sz="1000" b="1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추진목표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8461">
                <a:tc grid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기대효과 </a:t>
                      </a:r>
                      <a:r>
                        <a:rPr lang="en-US" altLang="ko-KR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</a:t>
                      </a: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유실개선 비가시화 손실비용 개선 </a:t>
                      </a:r>
                      <a:endParaRPr lang="en-US" altLang="ko-KR" sz="10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300" b="0" dirty="0" smtClean="0"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455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0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646"/>
              </p:ext>
            </p:extLst>
          </p:nvPr>
        </p:nvGraphicFramePr>
        <p:xfrm>
          <a:off x="4859809" y="2647720"/>
          <a:ext cx="3798159" cy="762000"/>
        </p:xfrm>
        <a:graphic>
          <a:graphicData uri="http://schemas.openxmlformats.org/drawingml/2006/table">
            <a:tbl>
              <a:tblPr/>
              <a:tblGrid>
                <a:gridCol w="627219"/>
                <a:gridCol w="627219"/>
                <a:gridCol w="847907"/>
                <a:gridCol w="847907"/>
                <a:gridCol w="847907"/>
              </a:tblGrid>
              <a:tr h="1905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1.46%</a:t>
                      </a:r>
                      <a:endParaRPr lang="en-US" altLang="ko-KR" sz="900" b="1" i="0" u="none" strike="noStrike" dirty="0">
                        <a:solidFill>
                          <a:srgbClr val="2F75B5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451474"/>
              </p:ext>
            </p:extLst>
          </p:nvPr>
        </p:nvGraphicFramePr>
        <p:xfrm>
          <a:off x="496843" y="4941440"/>
          <a:ext cx="8161121" cy="1434643"/>
        </p:xfrm>
        <a:graphic>
          <a:graphicData uri="http://schemas.openxmlformats.org/drawingml/2006/table">
            <a:tbl>
              <a:tblPr/>
              <a:tblGrid>
                <a:gridCol w="434033"/>
                <a:gridCol w="1655805"/>
                <a:gridCol w="457263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</a:tblGrid>
              <a:tr h="2049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049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공정별 실적 세부 분석 개선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 LINE/MODEL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정밀점검 기술력 확보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 Calibration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자체 운영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 </a:t>
                      </a:r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반기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94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3128681" y="5241544"/>
            <a:ext cx="5318561" cy="12028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3384902" y="5469924"/>
            <a:ext cx="1192501" cy="1951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3667308" y="5658761"/>
            <a:ext cx="525751" cy="1952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4193059" y="5847599"/>
            <a:ext cx="2141838" cy="1807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5632032" y="6058730"/>
            <a:ext cx="525751" cy="1952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8005835" y="6058730"/>
            <a:ext cx="525751" cy="1952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6126872" y="6261526"/>
            <a:ext cx="2404714" cy="19237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824648"/>
              </p:ext>
            </p:extLst>
          </p:nvPr>
        </p:nvGraphicFramePr>
        <p:xfrm>
          <a:off x="1393881" y="3901300"/>
          <a:ext cx="6350000" cy="752636"/>
        </p:xfrm>
        <a:graphic>
          <a:graphicData uri="http://schemas.openxmlformats.org/drawingml/2006/table">
            <a:tbl>
              <a:tblPr/>
              <a:tblGrid>
                <a:gridCol w="1270000"/>
                <a:gridCol w="1270000"/>
                <a:gridCol w="1270000"/>
                <a:gridCol w="1270000"/>
                <a:gridCol w="1270000"/>
              </a:tblGrid>
              <a:tr h="18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부하시간가동율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881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1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15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비가시화 효과비용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19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제조 경쟁력 향상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_ SMD </a:t>
            </a: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실적 현황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52423" y="1197390"/>
            <a:ext cx="2362637" cy="270588"/>
            <a:chOff x="6111660" y="1050757"/>
            <a:chExt cx="2240716" cy="3757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</a:t>
              </a:r>
              <a:r>
                <a:rPr lang="en-US" altLang="ko-KR" sz="1100" b="1" dirty="0" smtClean="0">
                  <a:latin typeface="+mj-ea"/>
                  <a:ea typeface="+mj-ea"/>
                </a:rPr>
                <a:t>21</a:t>
              </a:r>
              <a:r>
                <a:rPr lang="ko-KR" altLang="en-US" sz="1100" b="1" dirty="0" smtClean="0">
                  <a:latin typeface="+mj-ea"/>
                  <a:ea typeface="+mj-ea"/>
                </a:rPr>
                <a:t>년 </a:t>
              </a:r>
              <a:r>
                <a:rPr lang="en-US" altLang="ko-KR" sz="1100" b="1" dirty="0" smtClean="0">
                  <a:latin typeface="+mj-ea"/>
                  <a:ea typeface="+mj-ea"/>
                </a:rPr>
                <a:t>SMD LINE </a:t>
              </a:r>
              <a:r>
                <a:rPr lang="ko-KR" altLang="en-US" sz="1100" b="1" dirty="0" smtClean="0">
                  <a:latin typeface="+mj-ea"/>
                  <a:ea typeface="+mj-ea"/>
                </a:rPr>
                <a:t>별 실적 현황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856946"/>
              </p:ext>
            </p:extLst>
          </p:nvPr>
        </p:nvGraphicFramePr>
        <p:xfrm>
          <a:off x="352427" y="1601961"/>
          <a:ext cx="8486772" cy="1025908"/>
        </p:xfrm>
        <a:graphic>
          <a:graphicData uri="http://schemas.openxmlformats.org/drawingml/2006/table">
            <a:tbl>
              <a:tblPr/>
              <a:tblGrid>
                <a:gridCol w="523606"/>
                <a:gridCol w="757359"/>
                <a:gridCol w="598407"/>
                <a:gridCol w="660740"/>
                <a:gridCol w="660740"/>
                <a:gridCol w="660740"/>
                <a:gridCol w="660740"/>
                <a:gridCol w="660740"/>
                <a:gridCol w="660740"/>
                <a:gridCol w="660740"/>
                <a:gridCol w="660740"/>
                <a:gridCol w="660740"/>
                <a:gridCol w="660740"/>
              </a:tblGrid>
              <a:tr h="256477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VSMDB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VSMDC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VSMDD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VSMDE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VSMDF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VSMDG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VSMDH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VSMDI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VSMDJ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5647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91.1%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88.5%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86.5%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85.5%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90.2%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91.4%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91.8%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86.4%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89.9%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85.8%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564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9.6%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6.9%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564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6.3%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3.9%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4.3%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6.1%</a:t>
                      </a:r>
                    </a:p>
                  </a:txBody>
                  <a:tcPr marL="8686" marR="8686" marT="8686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</a:tbl>
          </a:graphicData>
        </a:graphic>
      </p:graphicFrame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52423" y="5188205"/>
            <a:ext cx="2362637" cy="279145"/>
            <a:chOff x="6111660" y="1050757"/>
            <a:chExt cx="2240716" cy="49370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462484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년도 및 반기 별 실적 현황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429986" y="4389276"/>
            <a:ext cx="8409211" cy="769441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b="1" dirty="0" smtClean="0">
                <a:latin typeface="+mn-ea"/>
              </a:rPr>
              <a:t>21</a:t>
            </a:r>
            <a:r>
              <a:rPr lang="ko-KR" altLang="en-US" sz="1100" b="1" dirty="0" smtClean="0">
                <a:latin typeface="+mn-ea"/>
              </a:rPr>
              <a:t>년 </a:t>
            </a:r>
            <a:r>
              <a:rPr lang="en-US" altLang="ko-KR" sz="1100" b="1" dirty="0" smtClean="0">
                <a:latin typeface="+mn-ea"/>
              </a:rPr>
              <a:t>LINE </a:t>
            </a:r>
            <a:r>
              <a:rPr lang="ko-KR" altLang="en-US" sz="1100" b="1" dirty="0" smtClean="0">
                <a:latin typeface="+mn-ea"/>
              </a:rPr>
              <a:t>실적 </a:t>
            </a:r>
            <a:r>
              <a:rPr lang="en-US" altLang="ko-KR" sz="1100" b="1" dirty="0" smtClean="0">
                <a:latin typeface="+mn-ea"/>
              </a:rPr>
              <a:t>&amp; </a:t>
            </a:r>
            <a:r>
              <a:rPr lang="ko-KR" altLang="en-US" sz="1100" b="1" dirty="0" smtClean="0">
                <a:latin typeface="+mn-ea"/>
              </a:rPr>
              <a:t>유실 현황 </a:t>
            </a:r>
            <a:r>
              <a:rPr lang="en-US" altLang="ko-KR" sz="1100" dirty="0" smtClean="0">
                <a:latin typeface="+mn-ea"/>
              </a:rPr>
              <a:t>– WORST </a:t>
            </a:r>
            <a:r>
              <a:rPr lang="en-US" altLang="ko-KR" sz="1100" b="1" dirty="0" smtClean="0">
                <a:latin typeface="+mn-ea"/>
              </a:rPr>
              <a:t>C,D,H,I</a:t>
            </a:r>
            <a:r>
              <a:rPr lang="en-US" altLang="ko-KR" sz="1100" dirty="0" smtClean="0">
                <a:latin typeface="+mn-ea"/>
              </a:rPr>
              <a:t> LINE </a:t>
            </a:r>
            <a:r>
              <a:rPr lang="ko-KR" altLang="en-US" sz="1100" dirty="0" smtClean="0">
                <a:latin typeface="+mn-ea"/>
              </a:rPr>
              <a:t>효율 평균 이하</a:t>
            </a:r>
            <a:r>
              <a:rPr lang="en-US" altLang="ko-KR" sz="1100" dirty="0" smtClean="0">
                <a:latin typeface="+mn-ea"/>
              </a:rPr>
              <a:t>.</a:t>
            </a:r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100" b="1" u="sng" dirty="0" smtClean="0">
                <a:latin typeface="+mn-ea"/>
              </a:rPr>
              <a:t>22</a:t>
            </a:r>
            <a:r>
              <a:rPr lang="ko-KR" altLang="en-US" sz="1100" b="1" u="sng" dirty="0" smtClean="0">
                <a:latin typeface="+mn-ea"/>
              </a:rPr>
              <a:t>년 개선 과제 검토 </a:t>
            </a:r>
            <a:r>
              <a:rPr lang="en-US" altLang="ko-KR" sz="1100" dirty="0" smtClean="0">
                <a:latin typeface="+mn-ea"/>
              </a:rPr>
              <a:t>-  </a:t>
            </a:r>
            <a:r>
              <a:rPr lang="ko-KR" altLang="en-US" sz="1100" dirty="0" smtClean="0">
                <a:solidFill>
                  <a:schemeClr val="accent5"/>
                </a:solidFill>
                <a:latin typeface="+mn-ea"/>
              </a:rPr>
              <a:t>설비 </a:t>
            </a:r>
            <a:r>
              <a:rPr lang="en-US" altLang="ko-KR" sz="1100" dirty="0" smtClean="0">
                <a:solidFill>
                  <a:schemeClr val="accent5"/>
                </a:solidFill>
                <a:latin typeface="+mn-ea"/>
              </a:rPr>
              <a:t>, MODEL  , LINE </a:t>
            </a:r>
            <a:r>
              <a:rPr lang="ko-KR" altLang="en-US" sz="1100" dirty="0" smtClean="0">
                <a:latin typeface="+mn-ea"/>
              </a:rPr>
              <a:t>영향에 따른 개선점 선정</a:t>
            </a:r>
            <a:r>
              <a:rPr lang="en-US" altLang="ko-KR" sz="1100" dirty="0" smtClean="0">
                <a:latin typeface="+mn-ea"/>
              </a:rPr>
              <a:t>/ MOUNT </a:t>
            </a:r>
            <a:r>
              <a:rPr lang="ko-KR" altLang="en-US" sz="1100" dirty="0" smtClean="0">
                <a:latin typeface="+mn-ea"/>
              </a:rPr>
              <a:t>정밀 </a:t>
            </a:r>
            <a:r>
              <a:rPr lang="en-US" altLang="ko-KR" sz="1100" dirty="0" smtClean="0">
                <a:solidFill>
                  <a:schemeClr val="accent5"/>
                </a:solidFill>
              </a:rPr>
              <a:t>Calibration </a:t>
            </a:r>
            <a:r>
              <a:rPr lang="ko-KR" altLang="en-US" sz="1100" dirty="0" smtClean="0">
                <a:solidFill>
                  <a:schemeClr val="accent5"/>
                </a:solidFill>
              </a:rPr>
              <a:t>자체 기술력 확보 </a:t>
            </a:r>
            <a:r>
              <a:rPr lang="ko-KR" altLang="en-US" sz="1100" dirty="0" smtClean="0"/>
              <a:t>점검 운영</a:t>
            </a:r>
            <a:r>
              <a:rPr lang="ko-KR" altLang="en-US" sz="1100" dirty="0" smtClean="0">
                <a:latin typeface="+mn-ea"/>
              </a:rPr>
              <a:t>  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100" dirty="0" smtClean="0">
                <a:latin typeface="+mn-ea"/>
              </a:rPr>
              <a:t> </a:t>
            </a:r>
            <a:endParaRPr lang="en-US" altLang="ko-KR" sz="1100" dirty="0"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952750" y="2770233"/>
            <a:ext cx="1295400" cy="143867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324600" y="2770233"/>
            <a:ext cx="695325" cy="143867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658100" y="2770233"/>
            <a:ext cx="695325" cy="1438673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AutoShape 9" descr="5%"/>
          <p:cNvSpPr>
            <a:spLocks noChangeArrowheads="1"/>
          </p:cNvSpPr>
          <p:nvPr/>
        </p:nvSpPr>
        <p:spPr bwMode="auto">
          <a:xfrm>
            <a:off x="5824151" y="5544342"/>
            <a:ext cx="3015047" cy="923132"/>
          </a:xfrm>
          <a:prstGeom prst="roundRect">
            <a:avLst>
              <a:gd name="adj" fmla="val 8264"/>
            </a:avLst>
          </a:prstGeom>
          <a:gradFill rotWithShape="1">
            <a:gsLst>
              <a:gs pos="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18900000" scaled="1"/>
          </a:gra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171450"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ko-KR" sz="1050" dirty="0" smtClean="0">
                <a:latin typeface="+mn-ea"/>
              </a:rPr>
              <a:t>20</a:t>
            </a:r>
            <a:r>
              <a:rPr lang="ko-KR" altLang="en-US" sz="1050" dirty="0" smtClean="0">
                <a:latin typeface="+mn-ea"/>
              </a:rPr>
              <a:t>년 比 순간유실 감소 </a:t>
            </a:r>
            <a:r>
              <a:rPr lang="en-US" altLang="ko-KR" sz="1050" dirty="0" smtClean="0">
                <a:latin typeface="+mn-ea"/>
              </a:rPr>
              <a:t>, </a:t>
            </a:r>
            <a:r>
              <a:rPr lang="ko-KR" altLang="en-US" sz="1050" dirty="0" smtClean="0">
                <a:latin typeface="+mn-ea"/>
              </a:rPr>
              <a:t>설비고장 증가</a:t>
            </a:r>
            <a:endParaRPr lang="en-US" altLang="ko-KR" sz="1050" dirty="0">
              <a:latin typeface="+mn-ea"/>
            </a:endParaRPr>
          </a:p>
          <a:p>
            <a:pPr marL="171450"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ko-KR" altLang="en-US" sz="1050" dirty="0" smtClean="0">
                <a:latin typeface="+mn-ea"/>
              </a:rPr>
              <a:t>상</a:t>
            </a:r>
            <a:r>
              <a:rPr lang="en-US" altLang="ko-KR" sz="1050" dirty="0" smtClean="0">
                <a:latin typeface="+mn-ea"/>
              </a:rPr>
              <a:t>/</a:t>
            </a:r>
            <a:r>
              <a:rPr lang="ko-KR" altLang="en-US" sz="1050" dirty="0" smtClean="0">
                <a:latin typeface="+mn-ea"/>
              </a:rPr>
              <a:t>하반기 比 가동효율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2.9%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ko-KR" altLang="en-US" sz="1050" dirty="0" smtClean="0">
                <a:latin typeface="+mn-ea"/>
              </a:rPr>
              <a:t>상승</a:t>
            </a:r>
            <a:endParaRPr lang="en-US" altLang="ko-KR" sz="1050" dirty="0" smtClean="0">
              <a:latin typeface="+mn-ea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latin typeface="+mn-ea"/>
              </a:rPr>
              <a:t> </a:t>
            </a:r>
            <a:r>
              <a:rPr lang="en-US" altLang="ko-KR" sz="1050" dirty="0" smtClean="0">
                <a:latin typeface="+mn-ea"/>
              </a:rPr>
              <a:t>   </a:t>
            </a:r>
            <a:r>
              <a:rPr lang="ko-KR" altLang="en-US" sz="1050" dirty="0" smtClean="0">
                <a:latin typeface="+mn-ea"/>
              </a:rPr>
              <a:t>순간유실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1.34%</a:t>
            </a:r>
            <a:r>
              <a:rPr lang="en-US" altLang="ko-KR" sz="1050" dirty="0" smtClean="0">
                <a:latin typeface="+mn-ea"/>
              </a:rPr>
              <a:t> , </a:t>
            </a:r>
            <a:r>
              <a:rPr lang="ko-KR" altLang="en-US" sz="1050" dirty="0" smtClean="0">
                <a:latin typeface="+mn-ea"/>
              </a:rPr>
              <a:t>설비고장 </a:t>
            </a:r>
            <a:r>
              <a:rPr lang="en-US" altLang="ko-KR" sz="105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1.58%</a:t>
            </a:r>
            <a:r>
              <a:rPr lang="en-US" altLang="ko-KR" sz="1050" dirty="0" smtClean="0">
                <a:latin typeface="+mn-ea"/>
              </a:rPr>
              <a:t> </a:t>
            </a:r>
            <a:r>
              <a:rPr lang="ko-KR" altLang="en-US" sz="1050" dirty="0" smtClean="0">
                <a:latin typeface="+mn-ea"/>
              </a:rPr>
              <a:t>유실개선</a:t>
            </a:r>
            <a:r>
              <a:rPr lang="en-US" altLang="ko-KR" sz="1050" dirty="0" smtClean="0">
                <a:latin typeface="+mn-ea"/>
              </a:rPr>
              <a:t> </a:t>
            </a:r>
            <a:endParaRPr lang="ko-KR" altLang="en-US" sz="1050" dirty="0">
              <a:latin typeface="+mn-ea"/>
            </a:endParaRPr>
          </a:p>
        </p:txBody>
      </p:sp>
      <p:graphicFrame>
        <p:nvGraphicFramePr>
          <p:cNvPr id="15" name="차트 14">
            <a:extLst>
              <a:ext uri="{FF2B5EF4-FFF2-40B4-BE49-F238E27FC236}">
                <a16:creationId xmlns:lc="http://schemas.openxmlformats.org/drawingml/2006/lockedCanvas" xmlns="" xmlns:a16="http://schemas.microsoft.com/office/drawing/2014/main" xmlns:xdr="http://schemas.openxmlformats.org/drawingml/2006/spreadsheetDrawing" id="{5D6267BE-4FAC-4A1E-AF87-989CE57D33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6808535"/>
              </p:ext>
            </p:extLst>
          </p:nvPr>
        </p:nvGraphicFramePr>
        <p:xfrm>
          <a:off x="352427" y="2761852"/>
          <a:ext cx="8486771" cy="1819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613953"/>
              </p:ext>
            </p:extLst>
          </p:nvPr>
        </p:nvGraphicFramePr>
        <p:xfrm>
          <a:off x="352421" y="5544342"/>
          <a:ext cx="5334001" cy="923132"/>
        </p:xfrm>
        <a:graphic>
          <a:graphicData uri="http://schemas.openxmlformats.org/drawingml/2006/table">
            <a:tbl>
              <a:tblPr/>
              <a:tblGrid>
                <a:gridCol w="533718"/>
                <a:gridCol w="771985"/>
                <a:gridCol w="609963"/>
                <a:gridCol w="724331"/>
                <a:gridCol w="673501"/>
                <a:gridCol w="673501"/>
                <a:gridCol w="673501"/>
                <a:gridCol w="673501"/>
              </a:tblGrid>
              <a:tr h="230783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반기 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3078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1.74%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7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-0.76%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1.58%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333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설비 </a:t>
            </a:r>
            <a:r>
              <a:rPr lang="en-US" altLang="ko-KR" dirty="0">
                <a:latin typeface="+mn-ea"/>
              </a:rPr>
              <a:t>, MODEL  , LINE </a:t>
            </a:r>
            <a:r>
              <a:rPr lang="ko-KR" altLang="en-US" dirty="0">
                <a:latin typeface="+mn-ea"/>
              </a:rPr>
              <a:t>영향에 따른 </a:t>
            </a:r>
            <a:r>
              <a:rPr lang="ko-KR" altLang="en-US" dirty="0" smtClean="0">
                <a:latin typeface="+mn-ea"/>
              </a:rPr>
              <a:t>개선 과제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251518" y="1143637"/>
            <a:ext cx="1477738" cy="286643"/>
            <a:chOff x="6192961" y="909686"/>
            <a:chExt cx="2240716" cy="39802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92961" y="909686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92961" y="963204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현황 개선점 선정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575811"/>
              </p:ext>
            </p:extLst>
          </p:nvPr>
        </p:nvGraphicFramePr>
        <p:xfrm>
          <a:off x="251518" y="1526428"/>
          <a:ext cx="8616256" cy="1952873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599585"/>
                <a:gridCol w="977102"/>
                <a:gridCol w="2820269"/>
                <a:gridCol w="732826"/>
                <a:gridCol w="910480"/>
                <a:gridCol w="599585"/>
                <a:gridCol w="599585"/>
                <a:gridCol w="621791"/>
                <a:gridCol w="755033"/>
              </a:tblGrid>
              <a:tr h="2759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  <a:r>
                        <a:rPr lang="ko-KR" altLang="en-US" sz="9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생산수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실적점수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물량점유율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167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VSMDD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SCHWCS00001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WIT-SSC-0151A_SMDTOP_D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739,992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157,618,296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84.7%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SADTAS10054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EP-TA800XXE_VE2_A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2,142,093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143,520,231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91.0%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5.3%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VSMDB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SADTAS10057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EP-TA200JBE_VE3_B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3,803,690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133,129,150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93.3%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3.1%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SADTAS10057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EP-TA200JBE_VE3_A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2,940,960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102,933,600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95.6%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VSMDB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SADTAS10044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EP-TA200EBE_VE2_B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2,148,587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100,983,589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84.2%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VSMDI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SADTAS10014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EP-TA50EWE_VE5_I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3,759,153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90,219,672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94.0%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3.2%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SADTAS10044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EP-TA200EBE_VE2_A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1,705,833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80,174,151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87.4%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7.6%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2.8%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VSMDI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SADTAS10057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EP-TA200JBE_VE3_I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2,027,800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70,973,000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94.6%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VSMDE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SSMDPS10261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L43E6_ADY (REV R.C)_E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349,312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69,862,400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93.9%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6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VSMDG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SADTAS10057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EP-TA200JBE_VE3_G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1,825,486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63,892,010 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93.4%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4.2%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2.2%</a:t>
                      </a:r>
                    </a:p>
                  </a:txBody>
                  <a:tcPr marL="7622" marR="7622" marT="762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232379" y="3601764"/>
            <a:ext cx="2937542" cy="1823676"/>
            <a:chOff x="251519" y="3663594"/>
            <a:chExt cx="3279931" cy="22099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19" y="3663594"/>
              <a:ext cx="2516777" cy="1586874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648" y="3847887"/>
              <a:ext cx="2281648" cy="1586874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46" y="4068332"/>
              <a:ext cx="2461606" cy="1537297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9133" y="4338869"/>
              <a:ext cx="2472317" cy="1534625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TextBox 15"/>
          <p:cNvSpPr txBox="1"/>
          <p:nvPr/>
        </p:nvSpPr>
        <p:spPr>
          <a:xfrm>
            <a:off x="1729256" y="1178183"/>
            <a:ext cx="71323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①전체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LINE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점유율 상위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MODEL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②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WORST LINE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효율 ↓  ③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LINE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별 주요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MODEL 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④ 유지 보수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   </a:t>
            </a:r>
            <a:endParaRPr lang="ko-KR" altLang="en-US" sz="1200" b="1" dirty="0">
              <a:solidFill>
                <a:srgbClr val="333333"/>
              </a:solidFill>
              <a:latin typeface="맑은 고딕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32" y="1500458"/>
            <a:ext cx="344800" cy="338554"/>
          </a:xfrm>
          <a:prstGeom prst="rect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①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501" y="3601764"/>
            <a:ext cx="2318528" cy="1823676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1359405" y="3599488"/>
            <a:ext cx="344800" cy="338554"/>
          </a:xfrm>
          <a:prstGeom prst="rect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②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387246" y="3599488"/>
            <a:ext cx="344800" cy="338554"/>
          </a:xfrm>
          <a:prstGeom prst="rect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③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51518" y="5557638"/>
            <a:ext cx="8616256" cy="457447"/>
            <a:chOff x="0" y="0"/>
            <a:chExt cx="7220189" cy="364527"/>
          </a:xfrm>
        </p:grpSpPr>
        <p:sp>
          <p:nvSpPr>
            <p:cNvPr id="26" name="AutoShape 1404"/>
            <p:cNvSpPr>
              <a:spLocks noChangeArrowheads="1"/>
            </p:cNvSpPr>
            <p:nvPr/>
          </p:nvSpPr>
          <p:spPr bwMode="auto">
            <a:xfrm>
              <a:off x="0" y="37953"/>
              <a:ext cx="947406" cy="311644"/>
            </a:xfrm>
            <a:prstGeom prst="flowChartTerminator">
              <a:avLst/>
            </a:prstGeom>
            <a:gradFill>
              <a:gsLst>
                <a:gs pos="0">
                  <a:schemeClr val="accent3"/>
                </a:gs>
                <a:gs pos="94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>
                  <a:solidFill>
                    <a:srgbClr val="000000"/>
                  </a:solidFill>
                  <a:latin typeface="+mn-ea"/>
                </a:rPr>
                <a:t>세부 개선 활동</a:t>
              </a:r>
            </a:p>
          </p:txBody>
        </p:sp>
        <p:sp>
          <p:nvSpPr>
            <p:cNvPr id="27" name="AutoShape 1405"/>
            <p:cNvSpPr>
              <a:spLocks noChangeArrowheads="1"/>
            </p:cNvSpPr>
            <p:nvPr/>
          </p:nvSpPr>
          <p:spPr bwMode="auto">
            <a:xfrm>
              <a:off x="1180527" y="20308"/>
              <a:ext cx="947406" cy="321448"/>
            </a:xfrm>
            <a:prstGeom prst="flowChartProcess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baseline="0">
                  <a:solidFill>
                    <a:srgbClr val="000000"/>
                  </a:solidFill>
                  <a:latin typeface="+mn-ea"/>
                </a:rPr>
                <a:t>주별 </a:t>
              </a:r>
              <a:r>
                <a:rPr lang="en-US" altLang="ko-KR" sz="900" b="1" baseline="0">
                  <a:solidFill>
                    <a:srgbClr val="000000"/>
                  </a:solidFill>
                  <a:latin typeface="+mn-ea"/>
                </a:rPr>
                <a:t>DATA</a:t>
              </a:r>
            </a:p>
            <a:p>
              <a:pPr algn="ctr" rtl="1">
                <a:defRPr sz="1000"/>
              </a:pPr>
              <a:r>
                <a:rPr lang="ko-KR" altLang="en-US" sz="900" b="1" baseline="0">
                  <a:solidFill>
                    <a:srgbClr val="000000"/>
                  </a:solidFill>
                  <a:latin typeface="+mn-ea"/>
                </a:rPr>
                <a:t>분석 운영</a:t>
              </a:r>
              <a:endParaRPr lang="en-US" altLang="ko-KR" sz="900" b="1" baseline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8" name="AutoShape 1405"/>
            <p:cNvSpPr>
              <a:spLocks noChangeArrowheads="1"/>
            </p:cNvSpPr>
            <p:nvPr/>
          </p:nvSpPr>
          <p:spPr bwMode="auto">
            <a:xfrm>
              <a:off x="2361054" y="12467"/>
              <a:ext cx="947406" cy="337130"/>
            </a:xfrm>
            <a:prstGeom prst="flowChartProcess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900" b="1" baseline="0" dirty="0">
                  <a:solidFill>
                    <a:srgbClr val="000000"/>
                  </a:solidFill>
                  <a:latin typeface="+mn-ea"/>
                </a:rPr>
                <a:t>MODEL/LINE </a:t>
              </a:r>
              <a:r>
                <a:rPr lang="ko-KR" altLang="en-US" sz="900" b="1" baseline="0" dirty="0">
                  <a:solidFill>
                    <a:srgbClr val="000000"/>
                  </a:solidFill>
                  <a:latin typeface="+mn-ea"/>
                </a:rPr>
                <a:t>별</a:t>
              </a:r>
              <a:endParaRPr lang="en-US" altLang="ko-KR" sz="900" b="1" baseline="0" dirty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 baseline="0" dirty="0">
                  <a:solidFill>
                    <a:srgbClr val="000000"/>
                  </a:solidFill>
                  <a:latin typeface="+mn-ea"/>
                </a:rPr>
                <a:t>유실인자  </a:t>
              </a:r>
              <a:endParaRPr lang="en-US" altLang="ko-KR" sz="900" b="1" baseline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9" name="AutoShape 1405"/>
            <p:cNvSpPr>
              <a:spLocks noChangeArrowheads="1"/>
            </p:cNvSpPr>
            <p:nvPr/>
          </p:nvSpPr>
          <p:spPr bwMode="auto">
            <a:xfrm>
              <a:off x="3537463" y="12467"/>
              <a:ext cx="947406" cy="337130"/>
            </a:xfrm>
            <a:prstGeom prst="flowChartProcess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baseline="0">
                  <a:solidFill>
                    <a:srgbClr val="000000"/>
                  </a:solidFill>
                  <a:latin typeface="+mn-ea"/>
                </a:rPr>
                <a:t>제품군 별</a:t>
              </a:r>
              <a:endParaRPr lang="en-US" altLang="ko-KR" sz="900" b="1" baseline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en-US" altLang="ko-KR" sz="900" b="1" baseline="0">
                  <a:solidFill>
                    <a:srgbClr val="000000"/>
                  </a:solidFill>
                  <a:latin typeface="+mn-ea"/>
                </a:rPr>
                <a:t>LOSS </a:t>
              </a:r>
              <a:r>
                <a:rPr lang="ko-KR" altLang="en-US" sz="900" b="1" baseline="0">
                  <a:solidFill>
                    <a:srgbClr val="000000"/>
                  </a:solidFill>
                  <a:latin typeface="+mn-ea"/>
                </a:rPr>
                <a:t>차이</a:t>
              </a:r>
              <a:endParaRPr lang="en-US" altLang="ko-KR" sz="900" b="1" baseline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0" name="AutoShape 1405"/>
            <p:cNvSpPr>
              <a:spLocks noChangeArrowheads="1"/>
            </p:cNvSpPr>
            <p:nvPr/>
          </p:nvSpPr>
          <p:spPr bwMode="auto">
            <a:xfrm>
              <a:off x="4717990" y="20309"/>
              <a:ext cx="947406" cy="329288"/>
            </a:xfrm>
            <a:prstGeom prst="flowChartProcess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900" b="1" baseline="0">
                  <a:solidFill>
                    <a:srgbClr val="000000"/>
                  </a:solidFill>
                  <a:latin typeface="+mn-ea"/>
                </a:rPr>
                <a:t>ONE POINT</a:t>
              </a:r>
            </a:p>
            <a:p>
              <a:pPr algn="ctr" rtl="1">
                <a:defRPr sz="1000"/>
              </a:pPr>
              <a:r>
                <a:rPr lang="ko-KR" altLang="en-US" sz="900" b="1" baseline="0">
                  <a:solidFill>
                    <a:srgbClr val="000000"/>
                  </a:solidFill>
                  <a:latin typeface="+mn-ea"/>
                </a:rPr>
                <a:t>개선 활동</a:t>
              </a:r>
              <a:endParaRPr lang="en-US" altLang="ko-KR" sz="900" b="1" baseline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31" name="AutoShape 1415"/>
            <p:cNvSpPr>
              <a:spLocks noChangeArrowheads="1"/>
            </p:cNvSpPr>
            <p:nvPr/>
          </p:nvSpPr>
          <p:spPr bwMode="auto">
            <a:xfrm>
              <a:off x="5993395" y="0"/>
              <a:ext cx="1226794" cy="364527"/>
            </a:xfrm>
            <a:prstGeom prst="flowChartTerminator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endParaRPr lang="en-US" altLang="ko-KR" sz="900" b="1">
                <a:solidFill>
                  <a:schemeClr val="tx2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>
                  <a:solidFill>
                    <a:schemeClr val="tx2"/>
                  </a:solidFill>
                  <a:latin typeface="+mn-ea"/>
                </a:rPr>
                <a:t>유효성 평가</a:t>
              </a:r>
              <a:endParaRPr lang="en-US" altLang="ko-KR" sz="900" b="1">
                <a:solidFill>
                  <a:schemeClr val="tx2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>
                  <a:solidFill>
                    <a:schemeClr val="tx2"/>
                  </a:solidFill>
                  <a:latin typeface="+mn-ea"/>
                </a:rPr>
                <a:t>목표 효율 관리</a:t>
              </a:r>
              <a:endParaRPr lang="en-US" altLang="ko-KR" sz="900" b="1">
                <a:solidFill>
                  <a:schemeClr val="tx2"/>
                </a:solidFill>
                <a:latin typeface="+mn-ea"/>
              </a:endParaRPr>
            </a:p>
            <a:p>
              <a:pPr algn="ctr" rtl="1">
                <a:defRPr sz="1000"/>
              </a:pPr>
              <a:endParaRPr lang="ko-KR" altLang="en-US" sz="900" b="1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15" name="왼쪽/오른쪽 화살표 14"/>
          <p:cNvSpPr/>
          <p:nvPr/>
        </p:nvSpPr>
        <p:spPr>
          <a:xfrm>
            <a:off x="2790899" y="5731137"/>
            <a:ext cx="273283" cy="13555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왼쪽/오른쪽 화살표 31"/>
          <p:cNvSpPr/>
          <p:nvPr/>
        </p:nvSpPr>
        <p:spPr>
          <a:xfrm>
            <a:off x="4211522" y="5731136"/>
            <a:ext cx="273283" cy="13555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5651653" y="5696734"/>
            <a:ext cx="213360" cy="204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Picture 5" descr="E:\PNG\화살표\화살살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985923" y="5467255"/>
            <a:ext cx="1049535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pic>
        <p:nvPicPr>
          <p:cNvPr id="34" name="Picture 5" descr="E:\PNG\화살표\화살살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557618" y="5467256"/>
            <a:ext cx="1049535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sp>
        <p:nvSpPr>
          <p:cNvPr id="35" name="직사각형 34"/>
          <p:cNvSpPr/>
          <p:nvPr/>
        </p:nvSpPr>
        <p:spPr>
          <a:xfrm>
            <a:off x="366467" y="5961380"/>
            <a:ext cx="849510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＃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 과제 주요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t">
              <a:lnSpc>
                <a:spcPct val="150000"/>
              </a:lnSpc>
            </a:pPr>
            <a:r>
              <a:rPr lang="ko-KR" altLang="en-US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② ③  순간정지 유실 개선 </a:t>
            </a:r>
            <a:r>
              <a:rPr lang="en-US" altLang="ko-KR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L.O.B </a:t>
            </a:r>
            <a:r>
              <a:rPr lang="ko-KR" altLang="en-US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변화 </a:t>
            </a:r>
            <a:r>
              <a:rPr lang="en-US" altLang="ko-KR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MODEL </a:t>
            </a:r>
            <a:r>
              <a:rPr lang="ko-KR" altLang="en-US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편차 발생 </a:t>
            </a:r>
            <a:r>
              <a:rPr lang="en-US" altLang="ko-KR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PRINT </a:t>
            </a:r>
            <a:r>
              <a:rPr lang="ko-KR" altLang="en-US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조정 유실 중점 </a:t>
            </a:r>
            <a:r>
              <a:rPr lang="en-US" altLang="ko-KR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설비고장 유실개선 </a:t>
            </a:r>
            <a:r>
              <a:rPr lang="en-US" altLang="ko-KR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중점 관리</a:t>
            </a:r>
            <a:r>
              <a:rPr lang="en-US" altLang="ko-KR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POINT </a:t>
            </a:r>
            <a:r>
              <a:rPr lang="ko-KR" altLang="en-US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선정 </a:t>
            </a:r>
            <a:r>
              <a:rPr lang="en-US" altLang="ko-KR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  <a:r>
              <a:rPr lang="ko-KR" altLang="en-US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</a:t>
            </a:r>
            <a:r>
              <a:rPr lang="en-US" altLang="ko-KR" sz="1000" b="1" dirty="0" smtClean="0">
                <a:solidFill>
                  <a:schemeClr val="accent5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000" b="1" dirty="0">
              <a:solidFill>
                <a:schemeClr val="accent5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8F2520BF-1977-4EA2-AADD-DBBD9ECBA052}"/>
              </a:ext>
            </a:extLst>
          </p:cNvPr>
          <p:cNvGrpSpPr/>
          <p:nvPr/>
        </p:nvGrpSpPr>
        <p:grpSpPr>
          <a:xfrm>
            <a:off x="5745609" y="4958832"/>
            <a:ext cx="1438962" cy="430243"/>
            <a:chOff x="7987618" y="2782672"/>
            <a:chExt cx="3533823" cy="1012874"/>
          </a:xfrm>
        </p:grpSpPr>
        <p:sp>
          <p:nvSpPr>
            <p:cNvPr id="40" name="직사각형 39">
              <a:extLst>
                <a:ext uri="{FF2B5EF4-FFF2-40B4-BE49-F238E27FC236}">
                  <a16:creationId xmlns="" xmlns:a16="http://schemas.microsoft.com/office/drawing/2014/main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="" xmlns:a16="http://schemas.microsoft.com/office/drawing/2014/main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세부</a:t>
              </a:r>
              <a:endParaRPr lang="en-US" altLang="ko-KR" sz="1000" dirty="0" smtClean="0">
                <a:ln>
                  <a:solidFill>
                    <a:srgbClr val="0E4EAA">
                      <a:shade val="50000"/>
                      <a:alpha val="0"/>
                    </a:srgbClr>
                  </a:solidFill>
                </a:ln>
                <a:solidFill>
                  <a:srgbClr val="FFFFFF"/>
                </a:solidFill>
                <a:latin typeface="Bebas" pitchFamily="2" charset="0"/>
              </a:endParaRPr>
            </a:p>
            <a:p>
              <a:pPr algn="ctr"/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현황</a:t>
              </a:r>
              <a:endParaRPr lang="ko-KR" altLang="en-US" sz="10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8F2520BF-1977-4EA2-AADD-DBBD9ECBA052}"/>
              </a:ext>
            </a:extLst>
          </p:cNvPr>
          <p:cNvGrpSpPr/>
          <p:nvPr/>
        </p:nvGrpSpPr>
        <p:grpSpPr>
          <a:xfrm>
            <a:off x="7421512" y="4958832"/>
            <a:ext cx="1438962" cy="430243"/>
            <a:chOff x="7987618" y="2782672"/>
            <a:chExt cx="3533823" cy="1012874"/>
          </a:xfrm>
        </p:grpSpPr>
        <p:sp>
          <p:nvSpPr>
            <p:cNvPr id="43" name="직사각형 42">
              <a:extLst>
                <a:ext uri="{FF2B5EF4-FFF2-40B4-BE49-F238E27FC236}">
                  <a16:creationId xmlns="" xmlns:a16="http://schemas.microsoft.com/office/drawing/2014/main" id="{4EACE545-415E-4048-BA54-29FF5ADCCB1D}"/>
                </a:ext>
              </a:extLst>
            </p:cNvPr>
            <p:cNvSpPr/>
            <p:nvPr/>
          </p:nvSpPr>
          <p:spPr>
            <a:xfrm>
              <a:off x="9073217" y="2782672"/>
              <a:ext cx="2448224" cy="101287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="" xmlns:a16="http://schemas.microsoft.com/office/drawing/2014/main" id="{00256B0C-5938-4850-A529-32655A266D0C}"/>
                </a:ext>
              </a:extLst>
            </p:cNvPr>
            <p:cNvSpPr/>
            <p:nvPr/>
          </p:nvSpPr>
          <p:spPr>
            <a:xfrm>
              <a:off x="7987618" y="2782672"/>
              <a:ext cx="1729710" cy="10128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PM </a:t>
              </a:r>
              <a:r>
                <a:rPr lang="ko-KR" altLang="en-US" sz="1000" dirty="0" smtClean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rPr>
                <a:t>관리</a:t>
              </a:r>
              <a:endParaRPr lang="ko-KR" altLang="en-US" sz="1000" dirty="0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350" y="3615885"/>
            <a:ext cx="2974124" cy="129541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5" name="TextBox 44"/>
          <p:cNvSpPr txBox="1"/>
          <p:nvPr/>
        </p:nvSpPr>
        <p:spPr>
          <a:xfrm>
            <a:off x="7173043" y="3599488"/>
            <a:ext cx="344800" cy="338554"/>
          </a:xfrm>
          <a:prstGeom prst="rect">
            <a:avLst/>
          </a:prstGeom>
          <a:solidFill>
            <a:schemeClr val="accent4">
              <a:lumMod val="60000"/>
              <a:lumOff val="40000"/>
              <a:alpha val="69000"/>
            </a:schemeClr>
          </a:solidFill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</a:rPr>
              <a:t>④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56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51519" y="1582201"/>
            <a:ext cx="8620631" cy="2396873"/>
            <a:chOff x="361764" y="2328628"/>
            <a:chExt cx="8320508" cy="1604428"/>
          </a:xfrm>
        </p:grpSpPr>
        <p:sp>
          <p:nvSpPr>
            <p:cNvPr id="11" name="모서리가 둥근 직사각형 8"/>
            <p:cNvSpPr/>
            <p:nvPr/>
          </p:nvSpPr>
          <p:spPr>
            <a:xfrm>
              <a:off x="1078835" y="2328628"/>
              <a:ext cx="7603437" cy="1604428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00">
                <a:solidFill>
                  <a:srgbClr val="FFFFFF"/>
                </a:solidFill>
                <a:cs typeface="Arial" pitchFamily="34" charset="0"/>
              </a:endParaRPr>
            </a:p>
          </p:txBody>
        </p:sp>
        <p:grpSp>
          <p:nvGrpSpPr>
            <p:cNvPr id="13" name="그룹 180"/>
            <p:cNvGrpSpPr/>
            <p:nvPr/>
          </p:nvGrpSpPr>
          <p:grpSpPr>
            <a:xfrm>
              <a:off x="361764" y="2376167"/>
              <a:ext cx="1091200" cy="1437339"/>
              <a:chOff x="3751815" y="5199485"/>
              <a:chExt cx="1091200" cy="1041325"/>
            </a:xfrm>
          </p:grpSpPr>
          <p:grpSp>
            <p:nvGrpSpPr>
              <p:cNvPr id="14" name="그룹 181"/>
              <p:cNvGrpSpPr/>
              <p:nvPr/>
            </p:nvGrpSpPr>
            <p:grpSpPr>
              <a:xfrm>
                <a:off x="3852510" y="5199485"/>
                <a:ext cx="990505" cy="1041325"/>
                <a:chOff x="4868779" y="5627379"/>
                <a:chExt cx="1079015" cy="403501"/>
              </a:xfrm>
            </p:grpSpPr>
            <p:sp>
              <p:nvSpPr>
                <p:cNvPr id="16" name="오각형 15"/>
                <p:cNvSpPr/>
                <p:nvPr/>
              </p:nvSpPr>
              <p:spPr>
                <a:xfrm>
                  <a:off x="4873354" y="5632923"/>
                  <a:ext cx="1074440" cy="397957"/>
                </a:xfrm>
                <a:prstGeom prst="homePlate">
                  <a:avLst>
                    <a:gd name="adj" fmla="val 36772"/>
                  </a:avLst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  <a:effectLst>
                  <a:outerShdw blurRad="38100" dist="12700" dir="2700000" algn="ctr" rotWithShape="0">
                    <a:srgbClr val="000000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30000"/>
                    </a:lnSpc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4868779" y="5627379"/>
                  <a:ext cx="873720" cy="397052"/>
                </a:xfrm>
                <a:custGeom>
                  <a:avLst/>
                  <a:gdLst>
                    <a:gd name="connsiteX0" fmla="*/ 0 w 922421"/>
                    <a:gd name="connsiteY0" fmla="*/ 409074 h 409074"/>
                    <a:gd name="connsiteX1" fmla="*/ 922421 w 922421"/>
                    <a:gd name="connsiteY1" fmla="*/ 0 h 409074"/>
                    <a:gd name="connsiteX2" fmla="*/ 0 w 922421"/>
                    <a:gd name="connsiteY2" fmla="*/ 0 h 409074"/>
                    <a:gd name="connsiteX3" fmla="*/ 0 w 922421"/>
                    <a:gd name="connsiteY3" fmla="*/ 409074 h 4090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22421" h="409074">
                      <a:moveTo>
                        <a:pt x="0" y="409074"/>
                      </a:moveTo>
                      <a:lnTo>
                        <a:pt x="922421" y="0"/>
                      </a:lnTo>
                      <a:lnTo>
                        <a:pt x="0" y="0"/>
                      </a:lnTo>
                      <a:lnTo>
                        <a:pt x="0" y="409074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alpha val="10000"/>
                      </a:schemeClr>
                    </a:gs>
                    <a:gs pos="0">
                      <a:schemeClr val="bg1">
                        <a:alpha val="27000"/>
                      </a:schemeClr>
                    </a:gs>
                  </a:gsLst>
                  <a:lin ang="9000000" scaled="0"/>
                </a:gradFill>
                <a:ln w="15875" cap="rnd">
                  <a:noFill/>
                  <a:tailEnd type="none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30000"/>
                    </a:lnSpc>
                  </a:pPr>
                  <a:endParaRPr lang="ko-KR" alt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5" name="제목 114"/>
              <p:cNvSpPr txBox="1">
                <a:spLocks/>
              </p:cNvSpPr>
              <p:nvPr/>
            </p:nvSpPr>
            <p:spPr>
              <a:xfrm>
                <a:off x="3751815" y="5224220"/>
                <a:ext cx="1022073" cy="988745"/>
              </a:xfrm>
              <a:prstGeom prst="rect">
                <a:avLst/>
              </a:prstGeom>
              <a:effectLst>
                <a:outerShdw blurRad="76200" dir="5400000" algn="ctr" rotWithShape="0">
                  <a:sysClr val="windowText" lastClr="000000"/>
                </a:outerShdw>
              </a:effectLst>
            </p:spPr>
            <p:txBody>
              <a:bodyPr anchor="ctr" anchorCtr="0"/>
              <a:lstStyle/>
              <a:p>
                <a:pPr algn="ctr" defTabSz="1330325" eaLnBrk="0" latinLnBrk="0" hangingPunct="0">
                  <a:spcAft>
                    <a:spcPts val="600"/>
                  </a:spcAft>
                  <a:buSzPct val="100000"/>
                  <a:defRPr/>
                </a:pPr>
                <a:r>
                  <a:rPr lang="ko-KR" altLang="en-US" sz="1600" b="1" kern="0" dirty="0" smtClean="0">
                    <a:gradFill>
                      <a:gsLst>
                        <a:gs pos="100000">
                          <a:prstClr val="white"/>
                        </a:gs>
                        <a:gs pos="100000">
                          <a:srgbClr val="0070C0"/>
                        </a:gs>
                      </a:gsLst>
                      <a:lin ang="5400000" scaled="0"/>
                    </a:gradFill>
                  </a:rPr>
                  <a:t>전략</a:t>
                </a:r>
                <a:endParaRPr lang="en-US" altLang="ko-KR" sz="1600" b="1" kern="0" dirty="0">
                  <a:gradFill>
                    <a:gsLst>
                      <a:gs pos="100000">
                        <a:prstClr val="white"/>
                      </a:gs>
                      <a:gs pos="100000">
                        <a:srgbClr val="0070C0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9766"/>
            <a:ext cx="6264696" cy="33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■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.</a:t>
            </a:r>
            <a:r>
              <a:rPr lang="en-US" altLang="ko-KR" dirty="0">
                <a:latin typeface="+mn-ea"/>
              </a:rPr>
              <a:t> MOUNT </a:t>
            </a:r>
            <a:r>
              <a:rPr lang="ko-KR" altLang="en-US" dirty="0">
                <a:latin typeface="+mn-ea"/>
              </a:rPr>
              <a:t>정밀 </a:t>
            </a:r>
            <a:r>
              <a:rPr lang="en-US" altLang="ko-KR" dirty="0"/>
              <a:t>Calibration </a:t>
            </a:r>
            <a:r>
              <a:rPr lang="ko-KR" altLang="en-US" dirty="0"/>
              <a:t>자체 기술력 확보 점검 운영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414786" y="1626651"/>
            <a:ext cx="2776233" cy="1964152"/>
            <a:chOff x="438146" y="1643433"/>
            <a:chExt cx="2776233" cy="231349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8148" y="1643433"/>
              <a:ext cx="2776231" cy="77116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147" y="2414597"/>
              <a:ext cx="2776231" cy="771164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146" y="3185761"/>
              <a:ext cx="2776231" cy="771164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355846" y="4126297"/>
            <a:ext cx="8399439" cy="2292827"/>
            <a:chOff x="248075" y="918639"/>
            <a:chExt cx="8435180" cy="3170175"/>
          </a:xfrm>
        </p:grpSpPr>
        <p:sp>
          <p:nvSpPr>
            <p:cNvPr id="19" name="TextBox 18"/>
            <p:cNvSpPr txBox="1"/>
            <p:nvPr/>
          </p:nvSpPr>
          <p:spPr>
            <a:xfrm>
              <a:off x="369615" y="2312623"/>
              <a:ext cx="1368000" cy="3753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성능점검 표준화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7574" y="918639"/>
              <a:ext cx="1368000" cy="50428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업체 협업</a:t>
              </a:r>
              <a:endPara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성능개선 </a:t>
              </a:r>
              <a:r>
                <a:rPr lang="en-US" altLang="ko-KR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기술 습득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69615" y="3713490"/>
              <a:ext cx="1368000" cy="37532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기대 효과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48075" y="3583840"/>
              <a:ext cx="84351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248075" y="2111296"/>
              <a:ext cx="84351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291" y="1646876"/>
            <a:ext cx="1634494" cy="139405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14786" y="3646439"/>
            <a:ext cx="2726134" cy="276999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32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glow rad="63500">
              <a:schemeClr val="accent1">
                <a:satMod val="175000"/>
                <a:alpha val="33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002060"/>
                </a:solidFill>
              </a:rPr>
              <a:t>법인 자체인력 능력 향상 </a:t>
            </a:r>
            <a:r>
              <a:rPr lang="en-US" altLang="ko-KR" sz="1200" b="1" dirty="0" smtClean="0">
                <a:solidFill>
                  <a:srgbClr val="002060"/>
                </a:solidFill>
              </a:rPr>
              <a:t>/</a:t>
            </a:r>
            <a:r>
              <a:rPr lang="ko-KR" altLang="en-US" sz="1200" b="1" dirty="0" smtClean="0">
                <a:solidFill>
                  <a:srgbClr val="002060"/>
                </a:solidFill>
              </a:rPr>
              <a:t>기술습득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506" y="1653102"/>
            <a:ext cx="1497073" cy="1387825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300" y="1673743"/>
            <a:ext cx="1207914" cy="137590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982590" y="1247008"/>
            <a:ext cx="7055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①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TOOL JIG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확보 본사 → 하노이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 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② 핵심 인력 기술력 습득  ③ </a:t>
            </a:r>
            <a:r>
              <a:rPr lang="en-US" altLang="ko-KR" sz="1200" b="1" dirty="0" smtClean="0">
                <a:solidFill>
                  <a:srgbClr val="333333"/>
                </a:solidFill>
                <a:latin typeface="맑은 고딕" pitchFamily="50" charset="-127"/>
              </a:rPr>
              <a:t>MOUNT 37</a:t>
            </a:r>
            <a:r>
              <a:rPr lang="ko-KR" altLang="en-US" sz="1200" b="1" dirty="0" smtClean="0">
                <a:solidFill>
                  <a:srgbClr val="333333"/>
                </a:solidFill>
                <a:latin typeface="맑은 고딕" pitchFamily="50" charset="-127"/>
              </a:rPr>
              <a:t>대 계획 정비 운영   </a:t>
            </a:r>
            <a:endParaRPr lang="ko-KR" altLang="en-US" sz="1200" b="1" dirty="0">
              <a:solidFill>
                <a:srgbClr val="333333"/>
              </a:solidFill>
              <a:latin typeface="맑은 고딕" pitchFamily="50" charset="-127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="" xmlns:a16="http://schemas.microsoft.com/office/drawing/2014/main" id="{E69A2AC7-5BE5-41C4-A506-E38B91F4A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750723"/>
              </p:ext>
            </p:extLst>
          </p:nvPr>
        </p:nvGraphicFramePr>
        <p:xfrm>
          <a:off x="4277417" y="3271307"/>
          <a:ext cx="4508333" cy="677615"/>
        </p:xfrm>
        <a:graphic>
          <a:graphicData uri="http://schemas.openxmlformats.org/drawingml/2006/table">
            <a:tbl>
              <a:tblPr/>
              <a:tblGrid>
                <a:gridCol w="321249">
                  <a:extLst>
                    <a:ext uri="{9D8B030D-6E8A-4147-A177-3AD203B41FA5}">
                      <a16:colId xmlns="" xmlns:a16="http://schemas.microsoft.com/office/drawing/2014/main" val="3386771190"/>
                    </a:ext>
                  </a:extLst>
                </a:gridCol>
                <a:gridCol w="1591669">
                  <a:extLst>
                    <a:ext uri="{9D8B030D-6E8A-4147-A177-3AD203B41FA5}">
                      <a16:colId xmlns="" xmlns:a16="http://schemas.microsoft.com/office/drawing/2014/main" val="3719932380"/>
                    </a:ext>
                  </a:extLst>
                </a:gridCol>
                <a:gridCol w="519083">
                  <a:extLst>
                    <a:ext uri="{9D8B030D-6E8A-4147-A177-3AD203B41FA5}">
                      <a16:colId xmlns="" xmlns:a16="http://schemas.microsoft.com/office/drawing/2014/main" val="803722517"/>
                    </a:ext>
                  </a:extLst>
                </a:gridCol>
                <a:gridCol w="519083">
                  <a:extLst>
                    <a:ext uri="{9D8B030D-6E8A-4147-A177-3AD203B41FA5}">
                      <a16:colId xmlns="" xmlns:a16="http://schemas.microsoft.com/office/drawing/2014/main" val="276914476"/>
                    </a:ext>
                  </a:extLst>
                </a:gridCol>
                <a:gridCol w="519083">
                  <a:extLst>
                    <a:ext uri="{9D8B030D-6E8A-4147-A177-3AD203B41FA5}">
                      <a16:colId xmlns="" xmlns:a16="http://schemas.microsoft.com/office/drawing/2014/main" val="3379540831"/>
                    </a:ext>
                  </a:extLst>
                </a:gridCol>
                <a:gridCol w="519083">
                  <a:extLst>
                    <a:ext uri="{9D8B030D-6E8A-4147-A177-3AD203B41FA5}">
                      <a16:colId xmlns="" xmlns:a16="http://schemas.microsoft.com/office/drawing/2014/main" val="1331977663"/>
                    </a:ext>
                  </a:extLst>
                </a:gridCol>
                <a:gridCol w="519083">
                  <a:extLst>
                    <a:ext uri="{9D8B030D-6E8A-4147-A177-3AD203B41FA5}">
                      <a16:colId xmlns="" xmlns:a16="http://schemas.microsoft.com/office/drawing/2014/main" val="3506554360"/>
                    </a:ext>
                  </a:extLst>
                </a:gridCol>
              </a:tblGrid>
              <a:tr h="15528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~2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0981591"/>
                  </a:ext>
                </a:extLst>
              </a:tr>
              <a:tr h="261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JIG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확보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교육 계획 기술력확보</a:t>
                      </a:r>
                      <a:r>
                        <a:rPr lang="ko-KR" altLang="en-US" sz="8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8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업체협업</a:t>
                      </a:r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10272680"/>
                  </a:ext>
                </a:extLst>
              </a:tr>
              <a:tr h="2611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Calibration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정비</a:t>
                      </a:r>
                      <a:r>
                        <a:rPr lang="en-US" altLang="ko-KR" sz="8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8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평가</a:t>
                      </a:r>
                      <a:endParaRPr lang="ko-KR" altLang="en-US" sz="8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정비</a:t>
                      </a:r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정비</a:t>
                      </a:r>
                      <a:endParaRPr lang="ko-KR" altLang="en-US" sz="8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635" marR="8635" marT="86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06143734"/>
                  </a:ext>
                </a:extLst>
              </a:tr>
            </a:tbl>
          </a:graphicData>
        </a:graphic>
      </p:graphicFrame>
      <p:sp>
        <p:nvSpPr>
          <p:cNvPr id="46" name="줄무늬가 있는 오른쪽 화살표 5">
            <a:extLst>
              <a:ext uri="{FF2B5EF4-FFF2-40B4-BE49-F238E27FC236}">
                <a16:creationId xmlns="" xmlns:a16="http://schemas.microsoft.com/office/drawing/2014/main" id="{02007B08-8A06-4A7B-A5E0-2026AB480827}"/>
              </a:ext>
            </a:extLst>
          </p:cNvPr>
          <p:cNvSpPr/>
          <p:nvPr/>
        </p:nvSpPr>
        <p:spPr>
          <a:xfrm>
            <a:off x="7734716" y="3703057"/>
            <a:ext cx="1020569" cy="186593"/>
          </a:xfrm>
          <a:prstGeom prst="stripedRightArrow">
            <a:avLst/>
          </a:prstGeom>
          <a:solidFill>
            <a:schemeClr val="accent1">
              <a:alpha val="39000"/>
            </a:schemeClr>
          </a:solidFill>
          <a:ln>
            <a:solidFill>
              <a:schemeClr val="accent1">
                <a:shade val="50000"/>
                <a:alpha val="4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2"/>
                </a:solidFill>
              </a:rPr>
              <a:t>유지 관리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777853" y="6094952"/>
            <a:ext cx="5754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MOUNT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정밀도 향상 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 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품질 안정화 </a:t>
            </a:r>
            <a:r>
              <a:rPr lang="en-US" altLang="ko-KR" sz="1200" b="1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200" b="1" dirty="0" err="1" smtClean="0">
                <a:solidFill>
                  <a:schemeClr val="tx2"/>
                </a:solidFill>
                <a:latin typeface="+mj-ea"/>
                <a:ea typeface="+mj-ea"/>
              </a:rPr>
              <a:t>흡장착율</a:t>
            </a:r>
            <a:r>
              <a:rPr lang="ko-KR" altLang="en-US" sz="1200" b="1" dirty="0" smtClean="0">
                <a:solidFill>
                  <a:schemeClr val="tx2"/>
                </a:solidFill>
                <a:latin typeface="+mj-ea"/>
                <a:ea typeface="+mj-ea"/>
              </a:rPr>
              <a:t> 및 순간유실 개선     </a:t>
            </a:r>
            <a:endParaRPr lang="en-US" altLang="ko-KR" sz="1200" b="1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256292" y="2968461"/>
            <a:ext cx="4528922" cy="25391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  <a:alpha val="32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glow rad="63500">
              <a:schemeClr val="accent1">
                <a:satMod val="175000"/>
                <a:alpha val="33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solidFill>
                  <a:srgbClr val="002060"/>
                </a:solidFill>
              </a:rPr>
              <a:t>JIG TOOL </a:t>
            </a:r>
            <a:r>
              <a:rPr lang="ko-KR" altLang="en-US" sz="1050" b="1" dirty="0" smtClean="0">
                <a:solidFill>
                  <a:srgbClr val="002060"/>
                </a:solidFill>
              </a:rPr>
              <a:t>→ </a:t>
            </a:r>
            <a:r>
              <a:rPr lang="en-US" altLang="ko-KR" sz="1050" b="1" dirty="0" smtClean="0">
                <a:solidFill>
                  <a:srgbClr val="002060"/>
                </a:solidFill>
              </a:rPr>
              <a:t>HEAD </a:t>
            </a:r>
            <a:r>
              <a:rPr lang="ko-KR" altLang="en-US" sz="1050" b="1" dirty="0" smtClean="0">
                <a:solidFill>
                  <a:srgbClr val="002060"/>
                </a:solidFill>
              </a:rPr>
              <a:t>별 정밀조정 → 점검 문제점 조치 → 정비 유지관리</a:t>
            </a:r>
            <a:endParaRPr lang="ko-KR" altLang="en-US" sz="1050" b="1" dirty="0">
              <a:solidFill>
                <a:srgbClr val="002060"/>
              </a:solidFill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2477105" y="4004558"/>
            <a:ext cx="6066003" cy="681954"/>
            <a:chOff x="293850" y="5555358"/>
            <a:chExt cx="5100194" cy="681954"/>
          </a:xfrm>
        </p:grpSpPr>
        <p:sp>
          <p:nvSpPr>
            <p:cNvPr id="51" name="AutoShape 55"/>
            <p:cNvSpPr>
              <a:spLocks noChangeArrowheads="1"/>
            </p:cNvSpPr>
            <p:nvPr/>
          </p:nvSpPr>
          <p:spPr bwMode="auto">
            <a:xfrm>
              <a:off x="293850" y="5718997"/>
              <a:ext cx="1300317" cy="343035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vl="0" algn="ctr" defTabSz="1330325" eaLnBrk="0" latinLnBrk="0" hangingPunct="0">
                <a:spcAft>
                  <a:spcPts val="600"/>
                </a:spcAft>
                <a:buSzPct val="100000"/>
                <a:defRPr/>
              </a:pPr>
              <a:r>
                <a:rPr lang="en-US" altLang="ko-KR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TOOL JIG</a:t>
              </a:r>
              <a:endParaRPr lang="ko-KR" altLang="en-US" sz="12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2" name="AutoShape 55"/>
            <p:cNvSpPr>
              <a:spLocks noChangeArrowheads="1"/>
            </p:cNvSpPr>
            <p:nvPr/>
          </p:nvSpPr>
          <p:spPr bwMode="auto">
            <a:xfrm>
              <a:off x="1841478" y="5716036"/>
              <a:ext cx="1529927" cy="343035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vl="0" algn="ctr" defTabSz="1330325" eaLnBrk="0" latinLnBrk="0" hangingPunct="0">
                <a:spcAft>
                  <a:spcPts val="600"/>
                </a:spcAft>
                <a:buSzPct val="100000"/>
                <a:defRPr/>
              </a:pPr>
              <a:r>
                <a:rPr lang="ko-KR" altLang="en-US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  교육 일정 계획</a:t>
              </a:r>
              <a:endParaRPr lang="ko-KR" altLang="en-US" sz="1200" b="1" kern="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53" name="AutoShape 55"/>
            <p:cNvSpPr>
              <a:spLocks noChangeArrowheads="1"/>
            </p:cNvSpPr>
            <p:nvPr/>
          </p:nvSpPr>
          <p:spPr bwMode="auto">
            <a:xfrm>
              <a:off x="3576093" y="5714585"/>
              <a:ext cx="1529927" cy="343035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vl="0" algn="ctr" defTabSz="1330325" eaLnBrk="0" latinLnBrk="0" hangingPunct="0">
                <a:spcAft>
                  <a:spcPts val="600"/>
                </a:spcAft>
                <a:buSzPct val="100000"/>
                <a:defRPr/>
              </a:pPr>
              <a:r>
                <a:rPr lang="ko-KR" altLang="en-US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 </a:t>
              </a:r>
              <a:r>
                <a:rPr lang="en-US" altLang="ko-KR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TEST </a:t>
              </a:r>
              <a:r>
                <a:rPr lang="ko-KR" altLang="en-US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점검 평가</a:t>
              </a:r>
              <a:endParaRPr lang="ko-KR" altLang="en-US" sz="1200" b="1" kern="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54" name="Picture 416" descr="Untitled-4"/>
            <p:cNvPicPr>
              <a:picLocks noChangeAspect="1" noChangeArrowheads="1"/>
            </p:cNvPicPr>
            <p:nvPr/>
          </p:nvPicPr>
          <p:blipFill>
            <a:blip r:embed="rId8" cstate="print"/>
            <a:srcRect l="76577"/>
            <a:stretch>
              <a:fillRect/>
            </a:stretch>
          </p:blipFill>
          <p:spPr bwMode="auto">
            <a:xfrm>
              <a:off x="1403648" y="5555358"/>
              <a:ext cx="474554" cy="669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416" descr="Untitled-4"/>
            <p:cNvPicPr>
              <a:picLocks noChangeAspect="1" noChangeArrowheads="1"/>
            </p:cNvPicPr>
            <p:nvPr/>
          </p:nvPicPr>
          <p:blipFill>
            <a:blip r:embed="rId8" cstate="print"/>
            <a:srcRect l="76577"/>
            <a:stretch>
              <a:fillRect/>
            </a:stretch>
          </p:blipFill>
          <p:spPr bwMode="auto">
            <a:xfrm>
              <a:off x="3161342" y="5567580"/>
              <a:ext cx="474554" cy="669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416" descr="Untitled-4"/>
            <p:cNvPicPr>
              <a:picLocks noChangeAspect="1" noChangeArrowheads="1"/>
            </p:cNvPicPr>
            <p:nvPr/>
          </p:nvPicPr>
          <p:blipFill>
            <a:blip r:embed="rId8" cstate="print"/>
            <a:srcRect l="76577"/>
            <a:stretch>
              <a:fillRect/>
            </a:stretch>
          </p:blipFill>
          <p:spPr bwMode="auto">
            <a:xfrm>
              <a:off x="4919490" y="5564985"/>
              <a:ext cx="474554" cy="669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7" name="직사각형 56"/>
          <p:cNvSpPr/>
          <p:nvPr/>
        </p:nvSpPr>
        <p:spPr>
          <a:xfrm>
            <a:off x="2576079" y="4529003"/>
            <a:ext cx="164758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본사 → 하노이 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spcBef>
                <a:spcPts val="300"/>
              </a:spcBef>
            </a:pP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이동 및 전용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CHIP 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확보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389974" y="4550304"/>
            <a:ext cx="178546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업체 교육일정 방문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spcBef>
                <a:spcPts val="300"/>
              </a:spcBef>
            </a:pPr>
            <a:r>
              <a:rPr lang="en-US" altLang="ko-KR" sz="1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- 3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일정 핵심인력 육성 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572628" y="4553175"/>
            <a:ext cx="1900811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기술 습득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MOUNT 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실적용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spcBef>
                <a:spcPts val="300"/>
              </a:spcBef>
            </a:pPr>
            <a:r>
              <a:rPr lang="en-US" altLang="ko-KR" sz="1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점검 결과 업체 유효성 평가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0" name="Picture 5" descr="E:\PNG\화살표\화살살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15702" y="4450743"/>
            <a:ext cx="1049535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pic>
        <p:nvPicPr>
          <p:cNvPr id="61" name="Picture 5" descr="E:\PNG\화살표\화살살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33205" y="5402962"/>
            <a:ext cx="1049535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grpSp>
        <p:nvGrpSpPr>
          <p:cNvPr id="62" name="그룹 61"/>
          <p:cNvGrpSpPr/>
          <p:nvPr/>
        </p:nvGrpSpPr>
        <p:grpSpPr>
          <a:xfrm>
            <a:off x="2477105" y="5071122"/>
            <a:ext cx="6066003" cy="681954"/>
            <a:chOff x="293850" y="5555358"/>
            <a:chExt cx="5100194" cy="681954"/>
          </a:xfrm>
        </p:grpSpPr>
        <p:sp>
          <p:nvSpPr>
            <p:cNvPr id="63" name="AutoShape 55"/>
            <p:cNvSpPr>
              <a:spLocks noChangeArrowheads="1"/>
            </p:cNvSpPr>
            <p:nvPr/>
          </p:nvSpPr>
          <p:spPr bwMode="auto">
            <a:xfrm>
              <a:off x="293850" y="5718997"/>
              <a:ext cx="1300317" cy="343035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vl="0" algn="ctr" defTabSz="1330325" eaLnBrk="0" latinLnBrk="0" hangingPunct="0">
                <a:spcAft>
                  <a:spcPts val="600"/>
                </a:spcAft>
                <a:buSzPct val="100000"/>
                <a:defRPr/>
              </a:pPr>
              <a:r>
                <a:rPr lang="en-US" altLang="ko-KR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Calibration </a:t>
              </a:r>
              <a:r>
                <a:rPr lang="ko-KR" altLang="en-US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정비</a:t>
              </a:r>
              <a:endParaRPr lang="ko-KR" altLang="en-US" sz="12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4" name="AutoShape 55"/>
            <p:cNvSpPr>
              <a:spLocks noChangeArrowheads="1"/>
            </p:cNvSpPr>
            <p:nvPr/>
          </p:nvSpPr>
          <p:spPr bwMode="auto">
            <a:xfrm>
              <a:off x="1841478" y="5716036"/>
              <a:ext cx="1529927" cy="343035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vl="0" algn="ctr" defTabSz="1330325" eaLnBrk="0" latinLnBrk="0" hangingPunct="0">
                <a:spcAft>
                  <a:spcPts val="600"/>
                </a:spcAft>
                <a:buSzPct val="100000"/>
                <a:defRPr/>
              </a:pPr>
              <a:r>
                <a:rPr lang="ko-KR" altLang="en-US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  설비 이상 유</a:t>
              </a:r>
              <a:r>
                <a:rPr lang="en-US" altLang="ko-KR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/</a:t>
              </a:r>
              <a:r>
                <a:rPr lang="ko-KR" altLang="en-US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무 </a:t>
              </a:r>
              <a:endParaRPr lang="ko-KR" altLang="en-US" sz="1200" b="1" kern="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sp>
          <p:nvSpPr>
            <p:cNvPr id="65" name="AutoShape 55"/>
            <p:cNvSpPr>
              <a:spLocks noChangeArrowheads="1"/>
            </p:cNvSpPr>
            <p:nvPr/>
          </p:nvSpPr>
          <p:spPr bwMode="auto">
            <a:xfrm>
              <a:off x="3576093" y="5714585"/>
              <a:ext cx="1529927" cy="343035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5400000" scaled="0"/>
            </a:gradFill>
            <a:ln w="317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vl="0" algn="ctr" defTabSz="1330325" eaLnBrk="0" latinLnBrk="0" hangingPunct="0">
                <a:spcAft>
                  <a:spcPts val="600"/>
                </a:spcAft>
                <a:buSzPct val="100000"/>
                <a:defRPr/>
              </a:pPr>
              <a:r>
                <a:rPr lang="ko-KR" altLang="en-US" sz="1200" b="1" kern="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 panose="020B0604020202020204" pitchFamily="34" charset="0"/>
                </a:rPr>
                <a:t>  유지관리</a:t>
              </a:r>
              <a:endParaRPr lang="ko-KR" altLang="en-US" sz="1200" b="1" kern="0" spc="-15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66" name="Picture 416" descr="Untitled-4"/>
            <p:cNvPicPr>
              <a:picLocks noChangeAspect="1" noChangeArrowheads="1"/>
            </p:cNvPicPr>
            <p:nvPr/>
          </p:nvPicPr>
          <p:blipFill>
            <a:blip r:embed="rId8" cstate="print"/>
            <a:srcRect l="76577"/>
            <a:stretch>
              <a:fillRect/>
            </a:stretch>
          </p:blipFill>
          <p:spPr bwMode="auto">
            <a:xfrm>
              <a:off x="1403648" y="5555358"/>
              <a:ext cx="474554" cy="669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7" name="Picture 416" descr="Untitled-4"/>
            <p:cNvPicPr>
              <a:picLocks noChangeAspect="1" noChangeArrowheads="1"/>
            </p:cNvPicPr>
            <p:nvPr/>
          </p:nvPicPr>
          <p:blipFill>
            <a:blip r:embed="rId8" cstate="print"/>
            <a:srcRect l="76577"/>
            <a:stretch>
              <a:fillRect/>
            </a:stretch>
          </p:blipFill>
          <p:spPr bwMode="auto">
            <a:xfrm>
              <a:off x="3161342" y="5567580"/>
              <a:ext cx="474554" cy="669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" name="Picture 416" descr="Untitled-4"/>
            <p:cNvPicPr>
              <a:picLocks noChangeAspect="1" noChangeArrowheads="1"/>
            </p:cNvPicPr>
            <p:nvPr/>
          </p:nvPicPr>
          <p:blipFill>
            <a:blip r:embed="rId8" cstate="print"/>
            <a:srcRect l="76577"/>
            <a:stretch>
              <a:fillRect/>
            </a:stretch>
          </p:blipFill>
          <p:spPr bwMode="auto">
            <a:xfrm>
              <a:off x="4919490" y="5564985"/>
              <a:ext cx="474554" cy="6697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9" name="직사각형 68"/>
          <p:cNvSpPr/>
          <p:nvPr/>
        </p:nvSpPr>
        <p:spPr>
          <a:xfrm>
            <a:off x="2574338" y="5618972"/>
            <a:ext cx="164758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MOUNT </a:t>
            </a:r>
            <a:r>
              <a:rPr lang="ko-KR" altLang="en-US" sz="1000" b="1" kern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전설비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(37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0">
              <a:spcBef>
                <a:spcPts val="300"/>
              </a:spcBef>
            </a:pP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내부 정비 활동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1,2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분기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489863" y="5641662"/>
            <a:ext cx="164758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300"/>
              </a:spcBef>
            </a:pP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HEAD 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정비 조치 활동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spcBef>
                <a:spcPts val="300"/>
              </a:spcBef>
            </a:pP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유효성 평가 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6550649" y="5638028"/>
            <a:ext cx="164758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300"/>
              </a:spcBef>
            </a:pP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반기 별 점검 활동 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 algn="ctr">
              <a:spcBef>
                <a:spcPts val="300"/>
              </a:spcBef>
            </a:pP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유지보수 관리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400151" y="1203667"/>
            <a:ext cx="1551331" cy="286643"/>
            <a:chOff x="6192961" y="909686"/>
            <a:chExt cx="2240716" cy="398021"/>
          </a:xfrm>
        </p:grpSpPr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92961" y="909686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92961" y="963204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▣ 전략 과제 계획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184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3-4.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’22</a:t>
            </a:r>
            <a:r>
              <a:rPr lang="ko-KR" altLang="en-US" sz="2400" b="1" dirty="0" smtClean="0">
                <a:latin typeface="+mn-ea"/>
              </a:rPr>
              <a:t>년 핵심 추진 과제 </a:t>
            </a:r>
            <a:r>
              <a:rPr lang="en-US" altLang="ko-KR" sz="2400" b="1" dirty="0" smtClean="0">
                <a:latin typeface="+mn-ea"/>
              </a:rPr>
              <a:t>_ </a:t>
            </a:r>
            <a:r>
              <a:rPr lang="ko-KR" altLang="en-US" sz="2400" b="1" dirty="0" smtClean="0">
                <a:latin typeface="+mn-ea"/>
              </a:rPr>
              <a:t>세부 내용</a:t>
            </a:r>
            <a:endParaRPr lang="en-US" altLang="ko-KR" sz="2400" b="1" dirty="0">
              <a:latin typeface="+mn-ea"/>
            </a:endParaRPr>
          </a:p>
        </p:txBody>
      </p:sp>
      <p:sp>
        <p:nvSpPr>
          <p:cNvPr id="3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b="1" dirty="0" smtClean="0">
                <a:latin typeface="+mn-ea"/>
              </a:rPr>
              <a:t>■.</a:t>
            </a:r>
            <a:r>
              <a:rPr lang="ko-KR" altLang="en-US" b="1" dirty="0" smtClean="0">
                <a:latin typeface="+mn-ea"/>
                <a:ea typeface="+mn-ea"/>
              </a:rPr>
              <a:t> 제조</a:t>
            </a:r>
            <a:r>
              <a:rPr lang="ko-KR" altLang="en-US" b="1" dirty="0" smtClean="0">
                <a:latin typeface="+mn-ea"/>
              </a:rPr>
              <a:t> 경쟁력 향상 </a:t>
            </a:r>
            <a:r>
              <a:rPr lang="en-US" altLang="ko-KR" b="1" dirty="0" smtClean="0">
                <a:latin typeface="+mn-ea"/>
              </a:rPr>
              <a:t>_ Axial </a:t>
            </a:r>
            <a:r>
              <a:rPr lang="ko-KR" altLang="en-US" b="1" dirty="0" smtClean="0">
                <a:latin typeface="+mn-ea"/>
              </a:rPr>
              <a:t>설비 유실 개선</a:t>
            </a:r>
            <a:endParaRPr lang="en-US" altLang="ko-KR" b="1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528245"/>
              </p:ext>
            </p:extLst>
          </p:nvPr>
        </p:nvGraphicFramePr>
        <p:xfrm>
          <a:off x="388800" y="1116000"/>
          <a:ext cx="8360162" cy="5337336"/>
        </p:xfrm>
        <a:graphic>
          <a:graphicData uri="http://schemas.openxmlformats.org/drawingml/2006/table">
            <a:tbl>
              <a:tblPr/>
              <a:tblGrid>
                <a:gridCol w="43962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6388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과제등급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 </a:t>
                      </a:r>
                      <a:r>
                        <a:rPr lang="en-US" altLang="ko-KR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4744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과제명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Axial</a:t>
                      </a:r>
                      <a:r>
                        <a:rPr lang="en-US" altLang="ko-KR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설비 유실 개선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추진기간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: 2022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01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~ 2022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</a:t>
                      </a: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431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추진리더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0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부문장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최성태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법인장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8952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추진목적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가동 효율 향상 및 점당 가공비 절감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000" b="1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추진목표</a:t>
                      </a: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08461">
                <a:tc gridSpan="2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기대효과 </a:t>
                      </a:r>
                      <a:r>
                        <a:rPr lang="en-US" altLang="ko-KR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0" dirty="0" smtClean="0">
                          <a:latin typeface="맑은 고딕" panose="020B0503020000020004" pitchFamily="50" charset="-127"/>
                          <a:ea typeface="+mn-ea"/>
                        </a:rPr>
                        <a:t>유실개선 비가시화 손실비용 개선 </a:t>
                      </a:r>
                      <a:endParaRPr lang="en-US" altLang="ko-KR" sz="1000" b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300" b="0" dirty="0" smtClean="0">
                        <a:latin typeface="+mn-ea"/>
                        <a:ea typeface="+mn-ea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74555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0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51" marB="45151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513609"/>
              </p:ext>
            </p:extLst>
          </p:nvPr>
        </p:nvGraphicFramePr>
        <p:xfrm>
          <a:off x="4886916" y="2647720"/>
          <a:ext cx="3771054" cy="762000"/>
        </p:xfrm>
        <a:graphic>
          <a:graphicData uri="http://schemas.openxmlformats.org/drawingml/2006/table">
            <a:tbl>
              <a:tblPr/>
              <a:tblGrid>
                <a:gridCol w="622743"/>
                <a:gridCol w="622743"/>
                <a:gridCol w="841856"/>
                <a:gridCol w="841856"/>
                <a:gridCol w="841856"/>
              </a:tblGrid>
              <a:tr h="19050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2F75B5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573273"/>
              </p:ext>
            </p:extLst>
          </p:nvPr>
        </p:nvGraphicFramePr>
        <p:xfrm>
          <a:off x="1393881" y="3891780"/>
          <a:ext cx="6350000" cy="754360"/>
        </p:xfrm>
        <a:graphic>
          <a:graphicData uri="http://schemas.openxmlformats.org/drawingml/2006/table">
            <a:tbl>
              <a:tblPr/>
              <a:tblGrid>
                <a:gridCol w="1270000"/>
                <a:gridCol w="1270000"/>
                <a:gridCol w="1270000"/>
                <a:gridCol w="1270000"/>
                <a:gridCol w="1270000"/>
              </a:tblGrid>
              <a:tr h="1885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부하시간가동율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885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5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8859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비가시화 효과비용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1813931"/>
              </p:ext>
            </p:extLst>
          </p:nvPr>
        </p:nvGraphicFramePr>
        <p:xfrm>
          <a:off x="496843" y="4941440"/>
          <a:ext cx="8161121" cy="1407108"/>
        </p:xfrm>
        <a:graphic>
          <a:graphicData uri="http://schemas.openxmlformats.org/drawingml/2006/table">
            <a:tbl>
              <a:tblPr/>
              <a:tblGrid>
                <a:gridCol w="434033"/>
                <a:gridCol w="1655805"/>
                <a:gridCol w="457263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  <a:gridCol w="561402"/>
              </a:tblGrid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공정별</a:t>
                      </a:r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실적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분석 개선</a:t>
                      </a:r>
                      <a:endParaRPr lang="ko-KR" alt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분기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구형 설비 계획정비 달성</a:t>
                      </a:r>
                      <a:endParaRPr lang="ko-KR" alt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지속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/PCB</a:t>
                      </a:r>
                      <a:r>
                        <a:rPr lang="en-US" altLang="ko-KR" sz="9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0" i="0" u="none" strike="noStrike" baseline="0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편차 개선</a:t>
                      </a:r>
                      <a:endParaRPr lang="ko-KR" alt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활동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 </a:t>
                      </a:r>
                      <a:endParaRPr lang="en-US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반기</a:t>
                      </a:r>
                      <a:endParaRPr lang="ko-KR" altLang="en-US" sz="9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451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en-US" altLang="ko-KR" sz="900" b="0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535" marR="7535" marT="753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3239852" y="5282761"/>
            <a:ext cx="870594" cy="8919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3875315" y="5755370"/>
            <a:ext cx="1254034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3239852" y="5527589"/>
            <a:ext cx="5146267" cy="1332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 flipV="1">
            <a:off x="5354595" y="6003564"/>
            <a:ext cx="1028788" cy="10058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6383383" y="6233377"/>
            <a:ext cx="2151017" cy="196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89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7492</TotalTime>
  <Words>4071</Words>
  <Application>Microsoft Office PowerPoint</Application>
  <PresentationFormat>화면 슬라이드 쇼(4:3)</PresentationFormat>
  <Paragraphs>1671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Arial Unicode MS</vt:lpstr>
      <vt:lpstr>Bebas</vt:lpstr>
      <vt:lpstr>HY견고딕</vt:lpstr>
      <vt:lpstr>Noto Sans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Microsoft 계정</cp:lastModifiedBy>
  <cp:revision>194</cp:revision>
  <dcterms:created xsi:type="dcterms:W3CDTF">2021-11-30T04:02:55Z</dcterms:created>
  <dcterms:modified xsi:type="dcterms:W3CDTF">2025-11-18T05:59:17Z</dcterms:modified>
</cp:coreProperties>
</file>